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96" r:id="rId2"/>
    <p:sldId id="344" r:id="rId3"/>
    <p:sldId id="345" r:id="rId4"/>
    <p:sldId id="346" r:id="rId5"/>
    <p:sldId id="347" r:id="rId6"/>
    <p:sldId id="350" r:id="rId7"/>
    <p:sldId id="351" r:id="rId8"/>
    <p:sldId id="385" r:id="rId9"/>
    <p:sldId id="386" r:id="rId10"/>
    <p:sldId id="387" r:id="rId11"/>
    <p:sldId id="388" r:id="rId12"/>
    <p:sldId id="390" r:id="rId13"/>
    <p:sldId id="352" r:id="rId14"/>
    <p:sldId id="353" r:id="rId15"/>
    <p:sldId id="354" r:id="rId16"/>
    <p:sldId id="355" r:id="rId17"/>
    <p:sldId id="356" r:id="rId18"/>
    <p:sldId id="389" r:id="rId19"/>
    <p:sldId id="357" r:id="rId20"/>
    <p:sldId id="393" r:id="rId21"/>
    <p:sldId id="394" r:id="rId22"/>
    <p:sldId id="358" r:id="rId23"/>
    <p:sldId id="391" r:id="rId24"/>
    <p:sldId id="395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5" r:id="rId41"/>
    <p:sldId id="374" r:id="rId42"/>
    <p:sldId id="392" r:id="rId43"/>
    <p:sldId id="377" r:id="rId44"/>
    <p:sldId id="376" r:id="rId45"/>
    <p:sldId id="378" r:id="rId46"/>
    <p:sldId id="379" r:id="rId47"/>
    <p:sldId id="380" r:id="rId48"/>
    <p:sldId id="381" r:id="rId49"/>
    <p:sldId id="382" r:id="rId50"/>
    <p:sldId id="383" r:id="rId51"/>
    <p:sldId id="384" r:id="rId52"/>
  </p:sldIdLst>
  <p:sldSz cx="9144000" cy="6858000" type="screen4x3"/>
  <p:notesSz cx="10239375" cy="7096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85" autoAdjust="0"/>
    <p:restoredTop sz="94660"/>
  </p:normalViewPr>
  <p:slideViewPr>
    <p:cSldViewPr>
      <p:cViewPr varScale="1">
        <p:scale>
          <a:sx n="77" d="100"/>
          <a:sy n="77" d="100"/>
        </p:scale>
        <p:origin x="-9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7063" cy="354806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9944" y="1"/>
            <a:ext cx="4437063" cy="354806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0AD089-EEE4-4E48-8435-04FE982EEB8E}" type="datetimeFigureOut">
              <a:rPr lang="fr-FR" smtClean="0"/>
              <a:pPr/>
              <a:t>26/03/2024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740088"/>
            <a:ext cx="4437063" cy="35480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9944" y="6740088"/>
            <a:ext cx="4437063" cy="35480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3C8B96D-C56A-47CB-98E2-8C54098D1F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7063" cy="354806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9944" y="1"/>
            <a:ext cx="4437063" cy="354806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CAAD609-94CF-4989-88AD-427E3CEA7893}" type="datetimeFigureOut">
              <a:rPr lang="fr-FR" smtClean="0"/>
              <a:pPr/>
              <a:t>26/03/2024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6450" y="531813"/>
            <a:ext cx="3546475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938" y="3370660"/>
            <a:ext cx="8191500" cy="319325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0088"/>
            <a:ext cx="4437063" cy="35480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9944" y="6740088"/>
            <a:ext cx="4437063" cy="35480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327A769-F548-4197-A1A7-10FDB600545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40090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A2E7-0A87-4411-AC32-7BC40B6E3CB9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CD31-9545-4409-B7A9-5BB3BA6C3ED4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788E-ABD5-4200-AC0E-89DA4260F504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B768-A562-4B17-B743-EFE6DCDD9C06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232-2E5E-4DA5-9426-D0F04C92B03D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EB1-0F0A-41BA-8F35-8CDEA73B2FA2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F3A4-4D2D-40CD-8F69-F75BE1F56FB7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FFF1-B57B-4C69-AF89-819907090B53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3A1-E7D8-4CE7-BB7B-94DD14202288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EE81-B035-4B7E-96A0-4A96D0E2D61A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A7D9-943C-4483-A857-9CA7FEE38992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F5AA-683E-4482-A51D-20FCE36D5365}" type="datetime1">
              <a:rPr lang="fr-FR" smtClean="0"/>
              <a:pPr/>
              <a:t>26/03/2024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" y="-24"/>
            <a:ext cx="9143999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1406" y="285728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7000" b="1" dirty="0" smtClean="0">
                <a:cs typeface="+mj-cs"/>
              </a:rPr>
              <a:t>تاريخ المؤسسات والقانون المقارن</a:t>
            </a:r>
            <a:endParaRPr lang="fr-FR" sz="7000" b="1" dirty="0" smtClean="0"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166" y="4649656"/>
            <a:ext cx="68580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4000" b="1" dirty="0" smtClean="0">
                <a:cs typeface="+mj-cs"/>
              </a:rPr>
              <a:t>أد/ عصام </a:t>
            </a:r>
            <a:r>
              <a:rPr lang="ar-DZ" sz="4000" b="1" dirty="0" err="1" smtClean="0">
                <a:cs typeface="+mj-cs"/>
              </a:rPr>
              <a:t>طوالبي</a:t>
            </a:r>
            <a:endParaRPr lang="ar-DZ" sz="4000" b="1" dirty="0" smtClean="0">
              <a:cs typeface="+mj-cs"/>
            </a:endParaRPr>
          </a:p>
          <a:p>
            <a:pPr algn="r"/>
            <a:r>
              <a:rPr lang="ar-DZ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أستاذ في تاريخ النظم والشريعة الإسلامية </a:t>
            </a:r>
          </a:p>
          <a:p>
            <a:pPr algn="r"/>
            <a:r>
              <a:rPr lang="ar-DZ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بكلية الحقوق جامعة الجزائر </a:t>
            </a:r>
            <a:r>
              <a:rPr lang="ar-D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1</a:t>
            </a:r>
          </a:p>
          <a:p>
            <a:pPr algn="ctr"/>
            <a:endParaRPr lang="fr-FR" sz="7000" b="1" dirty="0" smtClean="0"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1538" y="3056279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60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الدولة الأميرية</a:t>
            </a:r>
            <a:endParaRPr lang="fr-FR" sz="6000" b="1" dirty="0" smtClean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9616" y="0"/>
            <a:ext cx="2434384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0274157" cy="6858000"/>
          </a:xfrm>
          <a:prstGeom prst="rect">
            <a:avLst/>
          </a:prstGeom>
          <a:noFill/>
        </p:spPr>
      </p:pic>
      <p:sp>
        <p:nvSpPr>
          <p:cNvPr id="65542" name="AutoShape 6" descr="https://upload.wikimedia.org/wikipedia/commons/4/4b/Place_de_l%27%C3%89mir-Abd-el-Ka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5" name="AutoShape 9" descr="Résultat de recherche d'images pour &quot;place emir abdelkader mexic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7" name="AutoShape 11" descr="Résultat de recherche d'images pour &quot;place emir abdelkader mexic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47" y="214290"/>
            <a:ext cx="8087319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/>
          <p:cNvSpPr txBox="1"/>
          <p:nvPr/>
        </p:nvSpPr>
        <p:spPr>
          <a:xfrm>
            <a:off x="357158" y="6000768"/>
            <a:ext cx="857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latin typeface="Centaur" pitchFamily="18" charset="0"/>
              </a:rPr>
              <a:t>Place Emir Abdelkader à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0274157" cy="6858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-1571668" y="420917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entaur" pitchFamily="18" charset="0"/>
              </a:rPr>
              <a:t>Ville </a:t>
            </a:r>
            <a:r>
              <a:rPr lang="fr-FR" sz="3200" b="1" dirty="0" err="1" smtClean="0">
                <a:latin typeface="Centaur" pitchFamily="18" charset="0"/>
              </a:rPr>
              <a:t>Elkader</a:t>
            </a:r>
            <a:r>
              <a:rPr lang="fr-FR" sz="3200" b="1" dirty="0" smtClean="0">
                <a:latin typeface="Centaur" pitchFamily="18" charset="0"/>
              </a:rPr>
              <a:t> dans l’État de l’Iowa </a:t>
            </a:r>
          </a:p>
          <a:p>
            <a:pPr algn="ctr"/>
            <a:r>
              <a:rPr lang="fr-FR" sz="3200" b="1" dirty="0" smtClean="0">
                <a:latin typeface="Centaur" pitchFamily="18" charset="0"/>
              </a:rPr>
              <a:t>aux États-Unis.</a:t>
            </a:r>
            <a:endParaRPr lang="fr-FR" sz="3000" b="1" dirty="0" smtClean="0">
              <a:latin typeface="Centaur" pitchFamily="18" charset="0"/>
            </a:endParaRPr>
          </a:p>
        </p:txBody>
      </p:sp>
      <p:sp>
        <p:nvSpPr>
          <p:cNvPr id="66566" name="AutoShape 6" descr="https://upload.wikimedia.org/wikipedia/commons/d/dd/Downtown_Elka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Downtown_Elk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-142900"/>
            <a:ext cx="6929486" cy="389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7611" y="4071966"/>
            <a:ext cx="481892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RÃ©sultat de recherche d'images pour &quot;prix de la tolÃ©rance emir abdelkader ousseimi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7358083" cy="490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214282" y="5000636"/>
            <a:ext cx="64294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500" b="1" dirty="0" smtClean="0"/>
              <a:t>جائزة </a:t>
            </a:r>
            <a:r>
              <a:rPr lang="ar-DZ" sz="2500" b="1" dirty="0" err="1" smtClean="0"/>
              <a:t>أوسايمي</a:t>
            </a:r>
            <a:r>
              <a:rPr lang="ar-DZ" sz="2500" b="1" dirty="0" smtClean="0"/>
              <a:t> للتسامح الديني للأمير عبد القادر، </a:t>
            </a:r>
          </a:p>
          <a:p>
            <a:pPr algn="ctr" rtl="1"/>
            <a:r>
              <a:rPr lang="ar-DZ" sz="2500" b="1" dirty="0" smtClean="0"/>
              <a:t>منظمة الأمم المتحدة، جنيف 2010. </a:t>
            </a:r>
            <a:endParaRPr lang="fr-FR" sz="25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475656" y="1523394"/>
            <a:ext cx="813690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000" b="1" dirty="0"/>
              <a:t>ما هو سبب هذه المكانة </a:t>
            </a:r>
            <a:r>
              <a:rPr lang="ar-DZ" sz="4000" b="1" dirty="0" smtClean="0"/>
              <a:t>العالمية </a:t>
            </a:r>
          </a:p>
          <a:p>
            <a:pPr rtl="1"/>
            <a:r>
              <a:rPr lang="ar-SA" sz="4000" b="1" dirty="0" smtClean="0"/>
              <a:t>التي </a:t>
            </a:r>
            <a:r>
              <a:rPr lang="ar-SA" sz="4000" b="1" dirty="0"/>
              <a:t>يحتلها الأمير عبد القادر؟</a:t>
            </a:r>
            <a:endParaRPr lang="fr-FR" sz="4000" b="1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24"/>
            <a:ext cx="334852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372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1614854"/>
            <a:ext cx="828092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700" b="1" dirty="0"/>
              <a:t>من الناحية القانونية:</a:t>
            </a:r>
            <a:r>
              <a:rPr lang="ar-SA" sz="3700" dirty="0"/>
              <a:t> رائد تدوين القانون </a:t>
            </a:r>
            <a:r>
              <a:rPr lang="ar-SA" sz="3700" dirty="0" smtClean="0"/>
              <a:t>الإنساني</a:t>
            </a:r>
            <a:r>
              <a:rPr lang="ar-DZ" sz="3700" dirty="0" smtClean="0"/>
              <a:t>،</a:t>
            </a:r>
            <a:r>
              <a:rPr lang="ar-SA" sz="3700" dirty="0" smtClean="0"/>
              <a:t>  </a:t>
            </a:r>
            <a:endParaRPr lang="fr-FR" sz="37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700" b="1" dirty="0"/>
              <a:t>من الناحية الفلسفية:</a:t>
            </a:r>
            <a:r>
              <a:rPr lang="ar-SA" sz="3700" dirty="0"/>
              <a:t> رافع لواء الحوار </a:t>
            </a:r>
            <a:r>
              <a:rPr lang="ar-SA" sz="3700" dirty="0" smtClean="0"/>
              <a:t>الديني</a:t>
            </a:r>
            <a:r>
              <a:rPr lang="ar-DZ" sz="3700" dirty="0" smtClean="0"/>
              <a:t>،</a:t>
            </a:r>
            <a:endParaRPr lang="fr-FR" sz="37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700" b="1" dirty="0"/>
              <a:t>من الناحية الإنسانية:</a:t>
            </a:r>
            <a:r>
              <a:rPr lang="ar-SA" sz="3700" dirty="0"/>
              <a:t> </a:t>
            </a:r>
            <a:r>
              <a:rPr lang="ar-DZ" sz="3700" dirty="0" smtClean="0"/>
              <a:t>مُجسّد</a:t>
            </a:r>
            <a:r>
              <a:rPr lang="ar-SA" sz="3700" dirty="0" smtClean="0"/>
              <a:t> </a:t>
            </a:r>
            <a:r>
              <a:rPr lang="ar-SA" sz="3700" dirty="0"/>
              <a:t>مبدأ التدخل الإنساني. </a:t>
            </a:r>
            <a:endParaRPr lang="fr-FR" sz="37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386159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188640"/>
            <a:ext cx="828092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رائد تدوين القانـون الإنساني 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DZ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rtl="1"/>
            <a:r>
              <a:rPr lang="ar-DZ" sz="3000" dirty="0" smtClean="0"/>
              <a:t>علاوة عن حسن معاملته للأسرى، بدر</a:t>
            </a:r>
            <a:r>
              <a:rPr lang="ar-SA" sz="3000" dirty="0" smtClean="0"/>
              <a:t> </a:t>
            </a:r>
            <a:r>
              <a:rPr lang="ar-SA" sz="3000" dirty="0"/>
              <a:t>الأمير </a:t>
            </a:r>
            <a:r>
              <a:rPr lang="ar-DZ" sz="3000" dirty="0" smtClean="0"/>
              <a:t>إلى </a:t>
            </a:r>
            <a:r>
              <a:rPr lang="ar-SA" sz="3000" dirty="0" smtClean="0"/>
              <a:t>تدوينه </a:t>
            </a:r>
            <a:r>
              <a:rPr lang="ar-SA" sz="3000" dirty="0"/>
              <a:t>لـ"ميثاق لحفظ ضحايا الحرب وحفظ حقوق الأسرى"، رسم به معالم الطريق نحو تدوين أحكام القانون الإنساني الحديث. </a:t>
            </a:r>
            <a:endParaRPr lang="fr-FR" sz="3000" dirty="0"/>
          </a:p>
          <a:p>
            <a:pPr algn="just" rtl="1"/>
            <a:endParaRPr lang="ar-DZ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ar-S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لا يوجد سوى صوت واحد بين الأسرى للثناء على عبد القادر، كل يشيدون بحسن المعاملة التي تلقونها"</a:t>
            </a:r>
            <a:r>
              <a:rPr lang="ar-SA" sz="3000" dirty="0"/>
              <a:t> (الأسقف </a:t>
            </a:r>
            <a:r>
              <a:rPr lang="ar-SA" sz="3000" dirty="0" err="1"/>
              <a:t>ديبوش</a:t>
            </a:r>
            <a:r>
              <a:rPr lang="ar-SA" sz="3000" dirty="0"/>
              <a:t>، 1800-1856</a:t>
            </a:r>
            <a:r>
              <a:rPr lang="ar-SA" sz="3000" dirty="0" smtClean="0"/>
              <a:t>)</a:t>
            </a:r>
            <a:r>
              <a:rPr lang="ar-DZ" sz="3000" dirty="0" smtClean="0"/>
              <a:t>.</a:t>
            </a:r>
          </a:p>
          <a:p>
            <a:pPr algn="just" rtl="1"/>
            <a:endParaRPr lang="fr-FR" sz="1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ar-S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كان الأمير عبد القادر رائدا من روّاد تدوين القانون الدولي الإنساني قبل اتفاقية جنيف لسنة 1864" </a:t>
            </a:r>
            <a:r>
              <a:rPr lang="ar-SA" sz="3000" dirty="0"/>
              <a:t> (بيتر </a:t>
            </a:r>
            <a:r>
              <a:rPr lang="ar-SA" sz="3000" dirty="0" err="1"/>
              <a:t>موران</a:t>
            </a:r>
            <a:r>
              <a:rPr lang="ar-SA" sz="3000" dirty="0"/>
              <a:t>، مدير سابق اللجنة الدولية للصليب الأحمر، 2013)،</a:t>
            </a:r>
            <a:endParaRPr lang="fr-FR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164215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188640"/>
            <a:ext cx="828092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رافع لواء الحوار الديني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DZ" sz="3000" dirty="0" smtClean="0"/>
          </a:p>
          <a:p>
            <a:pPr algn="just" rtl="1"/>
            <a:r>
              <a:rPr lang="ar-DZ" sz="4000" dirty="0" smtClean="0"/>
              <a:t>يتجلى نضال الأمير عبد القادر في سبيل الحوار الديني من خلال: </a:t>
            </a:r>
          </a:p>
          <a:p>
            <a:pPr algn="just" rtl="1"/>
            <a:endParaRPr lang="ar-DZ" sz="4000" dirty="0" smtClean="0"/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r>
              <a:rPr lang="ar-DZ" sz="4000" b="1" dirty="0" smtClean="0"/>
              <a:t>مؤلفاتـــه:</a:t>
            </a:r>
            <a:r>
              <a:rPr lang="ar-DZ" sz="4000" dirty="0" smtClean="0"/>
              <a:t> التي تكرس فلسفيا وعقديا مبدأ التعدد الديني، </a:t>
            </a:r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r>
              <a:rPr lang="ar-DZ" sz="4000" b="1" dirty="0" smtClean="0"/>
              <a:t>مواقفـــــه:</a:t>
            </a:r>
            <a:r>
              <a:rPr lang="ar-DZ" sz="4000" dirty="0" smtClean="0"/>
              <a:t> التي  تجسد فلسفة الحوار الديني والعيش معا.  </a:t>
            </a:r>
          </a:p>
          <a:p>
            <a:pPr algn="just" rtl="1"/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11096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-409213"/>
            <a:ext cx="8280920" cy="90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ar-DZ" sz="3500" dirty="0" smtClean="0"/>
          </a:p>
          <a:p>
            <a:pPr algn="just" rtl="1"/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ar-SA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لو أصغى إلي المسلمون و النصارى، لرفعت الخلاف بينهم، </a:t>
            </a:r>
            <a:r>
              <a:rPr lang="ar-SA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ولصاروا</a:t>
            </a:r>
            <a:r>
              <a:rPr lang="ar-SA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إخوانا،</a:t>
            </a:r>
            <a:r>
              <a:rPr lang="fr-F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ar-SA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ظاهرا</a:t>
            </a:r>
            <a:r>
              <a:rPr lang="fr-F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ar-SA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و</a:t>
            </a:r>
            <a:r>
              <a:rPr lang="fr-F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ar-SA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باطن</a:t>
            </a:r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ا"</a:t>
            </a:r>
            <a:r>
              <a:rPr lang="ar-DZ" sz="2600" i="1" dirty="0" smtClean="0"/>
              <a:t> (الأمير عبد القادر).</a:t>
            </a:r>
            <a:endParaRPr lang="fr-FR" sz="2600" dirty="0" smtClean="0"/>
          </a:p>
          <a:p>
            <a:pPr algn="just" rtl="1"/>
            <a:endParaRPr lang="ar-DZ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rtl="1"/>
            <a:r>
              <a:rPr lang="ar-SA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وسع اعتقادات جميع مخلوقاته كما وسعتهم رحمته، وسع كل شيء رحمة وعلما</a:t>
            </a:r>
            <a:r>
              <a:rPr lang="ar-SA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ar-DZ" sz="2600" dirty="0" smtClean="0"/>
              <a:t>(الموقف 254).</a:t>
            </a:r>
            <a:endParaRPr lang="fr-FR" sz="2600" dirty="0" smtClean="0"/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endParaRPr lang="ar-DZ" sz="2600" dirty="0" smtClean="0"/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فمن شاء قرآنا ومن شاء فرقانا 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ومن شاء توراة ومن شاء إنجيلا 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فمن شاء مزمارا زبورا وتبيانـــا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ومن شاء مسجدا يناجيه ربــــــه 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D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ومن شاء بيعة ناقوسا وصلبانـــا</a:t>
            </a: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48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48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4800" dirty="0"/>
          </a:p>
          <a:p>
            <a:pPr algn="just" rtl="1"/>
            <a:endParaRPr lang="ar-DZ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3039732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65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034" y="146236"/>
            <a:ext cx="8358246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lvl="0" algn="just" rtl="1"/>
            <a:r>
              <a:rPr lang="ar-DZ" sz="2800" b="1" dirty="0" smtClean="0">
                <a:latin typeface="Garamond" pitchFamily="18" charset="0"/>
              </a:rPr>
              <a:t>التقى الأمير عبد القادر بعدد من الشخصيات النصرانية: </a:t>
            </a:r>
            <a:endParaRPr lang="fr-FR" sz="2600" b="1" dirty="0" smtClean="0">
              <a:latin typeface="Garamond" pitchFamily="18" charset="0"/>
            </a:endParaRPr>
          </a:p>
          <a:p>
            <a:pPr marL="1882775" lvl="0" algn="just"/>
            <a:endParaRPr lang="ar-DZ" sz="2600" b="1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1882775" lvl="0" algn="just"/>
            <a:endParaRPr lang="ar-DZ" sz="2600" b="1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1882775" lvl="0" algn="just"/>
            <a:endParaRPr lang="ar-DZ" sz="2600" b="1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1882775" lvl="0" algn="just"/>
            <a:endParaRPr lang="fr-FR" sz="2800" b="1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lvl="0" algn="just"/>
            <a:endParaRPr lang="fr-FR" sz="2800" b="1" dirty="0" smtClean="0">
              <a:latin typeface="Garamond" pitchFamily="18" charset="0"/>
            </a:endParaRPr>
          </a:p>
          <a:p>
            <a:pPr lvl="0" algn="just"/>
            <a:endParaRPr lang="fr-FR" sz="2000" b="1" dirty="0" smtClean="0">
              <a:latin typeface="Garamond" pitchFamily="18" charset="0"/>
            </a:endParaRPr>
          </a:p>
          <a:p>
            <a:pPr lvl="0" algn="just"/>
            <a:endParaRPr lang="fr-FR" sz="2800" b="1" dirty="0" smtClean="0">
              <a:latin typeface="Garamond" pitchFamily="18" charset="0"/>
            </a:endParaRPr>
          </a:p>
          <a:p>
            <a:pPr lvl="0" algn="just"/>
            <a:endParaRPr lang="fr-FR" sz="2800" b="1" dirty="0" smtClean="0">
              <a:latin typeface="Garamond" pitchFamily="18" charset="0"/>
            </a:endParaRPr>
          </a:p>
          <a:p>
            <a:pPr lvl="0" algn="just" rtl="1"/>
            <a:r>
              <a:rPr lang="ar-DZ" sz="1900" b="1" dirty="0" smtClean="0">
                <a:latin typeface="Garamond" pitchFamily="18" charset="0"/>
              </a:rPr>
              <a:t>       أسقف </a:t>
            </a:r>
            <a:r>
              <a:rPr lang="ar-DZ" sz="1900" b="1" dirty="0" err="1" smtClean="0">
                <a:latin typeface="Garamond" pitchFamily="18" charset="0"/>
              </a:rPr>
              <a:t>تورا</a:t>
            </a:r>
            <a:r>
              <a:rPr lang="ar-DZ" sz="1900" b="1" dirty="0" smtClean="0">
                <a:latin typeface="Garamond" pitchFamily="18" charset="0"/>
              </a:rPr>
              <a:t> الأب </a:t>
            </a:r>
            <a:r>
              <a:rPr lang="ar-DZ" sz="1900" b="1" dirty="0" err="1" smtClean="0">
                <a:latin typeface="Garamond" pitchFamily="18" charset="0"/>
              </a:rPr>
              <a:t>مورلو</a:t>
            </a:r>
            <a:r>
              <a:rPr lang="ar-DZ" sz="1900" b="1" dirty="0" smtClean="0">
                <a:latin typeface="Garamond" pitchFamily="18" charset="0"/>
              </a:rPr>
              <a:t>              أسقف بوردو الأب دونيت            أسقف الجزائر الأب </a:t>
            </a:r>
            <a:r>
              <a:rPr lang="ar-DZ" sz="1900" b="1" dirty="0" err="1" smtClean="0">
                <a:latin typeface="Garamond" pitchFamily="18" charset="0"/>
              </a:rPr>
              <a:t>دوبوش</a:t>
            </a:r>
            <a:endParaRPr lang="ar-DZ" sz="1900" b="1" dirty="0" smtClean="0">
              <a:latin typeface="Garamond" pitchFamily="18" charset="0"/>
            </a:endParaRPr>
          </a:p>
          <a:p>
            <a:pPr algn="just"/>
            <a:endParaRPr lang="fr-FR" sz="2000" b="1" dirty="0" smtClean="0">
              <a:latin typeface="Garamond" pitchFamily="18" charset="0"/>
            </a:endParaRPr>
          </a:p>
          <a:p>
            <a:pPr marL="357188" lvl="0" algn="just"/>
            <a:endParaRPr lang="fr-FR" sz="2000" b="1" dirty="0" smtClean="0">
              <a:latin typeface="Garamond" pitchFamily="18" charset="0"/>
            </a:endParaRPr>
          </a:p>
          <a:p>
            <a:pPr lvl="0" algn="just"/>
            <a:endParaRPr lang="fr-FR" sz="1900" b="1" dirty="0" smtClean="0">
              <a:latin typeface="Garamond" pitchFamily="18" charset="0"/>
            </a:endParaRPr>
          </a:p>
          <a:p>
            <a:pPr lvl="0" algn="just"/>
            <a:endParaRPr lang="ar-DZ" sz="1900" b="1" dirty="0" smtClean="0">
              <a:latin typeface="Garamond" pitchFamily="18" charset="0"/>
            </a:endParaRPr>
          </a:p>
          <a:p>
            <a:pPr lvl="0" algn="just"/>
            <a:endParaRPr lang="fr-FR" sz="1900" b="1" dirty="0" smtClean="0">
              <a:latin typeface="Garamond" pitchFamily="18" charset="0"/>
            </a:endParaRPr>
          </a:p>
          <a:p>
            <a:pPr lvl="0" algn="just" rtl="1"/>
            <a:endParaRPr lang="ar-DZ" sz="1900" b="1" dirty="0" smtClean="0">
              <a:latin typeface="Garamond" pitchFamily="18" charset="0"/>
            </a:endParaRPr>
          </a:p>
          <a:p>
            <a:pPr lvl="0" algn="just" rtl="1"/>
            <a:r>
              <a:rPr lang="ar-DZ" sz="1900" b="1" dirty="0" smtClean="0">
                <a:latin typeface="Garamond" pitchFamily="18" charset="0"/>
              </a:rPr>
              <a:t>           </a:t>
            </a:r>
            <a:r>
              <a:rPr lang="ar-DZ" sz="1900" b="1" dirty="0" err="1" smtClean="0">
                <a:latin typeface="Garamond" pitchFamily="18" charset="0"/>
              </a:rPr>
              <a:t>البروتيستان</a:t>
            </a:r>
            <a:r>
              <a:rPr lang="ar-DZ" sz="1900" b="1" dirty="0" smtClean="0">
                <a:latin typeface="Garamond" pitchFamily="18" charset="0"/>
              </a:rPr>
              <a:t> السويسري تشارل </a:t>
            </a:r>
            <a:r>
              <a:rPr lang="ar-DZ" sz="1900" b="1" dirty="0" err="1" smtClean="0">
                <a:latin typeface="Garamond" pitchFamily="18" charset="0"/>
              </a:rPr>
              <a:t>أينارد</a:t>
            </a:r>
            <a:r>
              <a:rPr lang="ar-DZ" sz="1900" b="1" dirty="0" smtClean="0">
                <a:latin typeface="Garamond" pitchFamily="18" charset="0"/>
              </a:rPr>
              <a:t>                 قس شمال فرنسا الكاردينال دو </a:t>
            </a:r>
            <a:r>
              <a:rPr lang="ar-DZ" sz="1900" b="1" dirty="0" err="1" smtClean="0">
                <a:latin typeface="Garamond" pitchFamily="18" charset="0"/>
              </a:rPr>
              <a:t>بونارد</a:t>
            </a:r>
            <a:r>
              <a:rPr lang="ar-DZ" sz="1900" b="1" dirty="0" smtClean="0">
                <a:latin typeface="Garamond" pitchFamily="18" charset="0"/>
              </a:rPr>
              <a:t> </a:t>
            </a:r>
            <a:endParaRPr lang="fr-FR" sz="1900" b="1" dirty="0" smtClean="0">
              <a:latin typeface="Garamond" pitchFamily="18" charset="0"/>
            </a:endParaRPr>
          </a:p>
          <a:p>
            <a:pPr lvl="0" algn="just"/>
            <a:r>
              <a:rPr lang="fr-FR" sz="1900" b="1" dirty="0" smtClean="0">
                <a:latin typeface="Garamond" pitchFamily="18" charset="0"/>
              </a:rPr>
              <a:t>              </a:t>
            </a:r>
            <a:endParaRPr lang="fr-FR" sz="2000" b="1" dirty="0" smtClean="0">
              <a:latin typeface="Garamond" pitchFamily="18" charset="0"/>
            </a:endParaRPr>
          </a:p>
          <a:p>
            <a:pPr algn="just"/>
            <a:r>
              <a:rPr lang="fr-FR" sz="2800" b="1" dirty="0" smtClean="0">
                <a:latin typeface="Garamond" pitchFamily="18" charset="0"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-142900"/>
            <a:ext cx="200024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85926"/>
            <a:ext cx="1602088" cy="201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801801"/>
            <a:ext cx="1500198" cy="205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785926"/>
            <a:ext cx="1335319" cy="202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214818"/>
            <a:ext cx="1357322" cy="16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4186253"/>
            <a:ext cx="1435475" cy="174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28092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مدافع </a:t>
            </a:r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عن مبدأ التدخل الإنساني 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fr-FR" sz="3600" dirty="0" smtClean="0"/>
          </a:p>
          <a:p>
            <a:pPr algn="just" rtl="1"/>
            <a:r>
              <a:rPr lang="ar-SA" sz="3600" dirty="0" smtClean="0"/>
              <a:t>في شهر </a:t>
            </a:r>
            <a:r>
              <a:rPr lang="ar-SA" sz="3600" dirty="0" err="1"/>
              <a:t>جويلية</a:t>
            </a:r>
            <a:r>
              <a:rPr lang="ar-SA" sz="3600" dirty="0"/>
              <a:t> 1860 إثر الحرب الأهلية بدمشق بين المسلمين والنصارى، حمل السلاح رفقة أصحابه لنقذ من الموت أكثر من 12.000 نصرانيا. جلبه ذلك التدخل عرفان المجتمع الدولي</a:t>
            </a:r>
            <a:r>
              <a:rPr lang="ar-SA" sz="3600" dirty="0" smtClean="0"/>
              <a:t>.</a:t>
            </a:r>
            <a:endParaRPr lang="fr-FR" sz="3600" dirty="0" smtClean="0"/>
          </a:p>
          <a:p>
            <a:pPr algn="just" rtl="1"/>
            <a:endParaRPr lang="fr-FR" sz="3600" dirty="0"/>
          </a:p>
          <a:p>
            <a:pPr algn="just" rtl="1"/>
            <a:r>
              <a:rPr lang="ar-SA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"ما فعلناه مع النصارى واجب فرضته الشريعة المحمدية وحقوق </a:t>
            </a:r>
            <a:r>
              <a:rPr lang="ar-S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الإنسانية"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DZ" sz="3600" dirty="0" smtClean="0"/>
              <a:t> (الأمير عبد القادر)</a:t>
            </a:r>
            <a:endParaRPr lang="fr-FR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48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48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4800" dirty="0"/>
          </a:p>
          <a:p>
            <a:pPr algn="just" rtl="1"/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112158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83568" y="764704"/>
            <a:ext cx="7848872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SA" sz="4000" dirty="0"/>
              <a:t>قام نظام الحكم العثماني في الجزائر على </a:t>
            </a:r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أساس قبلي ثنائي: </a:t>
            </a:r>
            <a:r>
              <a:rPr lang="ar-SA" sz="4000" dirty="0"/>
              <a:t>قبائل المخزن ضد قبائل الرعية</a:t>
            </a:r>
            <a:r>
              <a:rPr lang="ar-SA" sz="4000" dirty="0" smtClean="0"/>
              <a:t>.</a:t>
            </a:r>
            <a:endParaRPr lang="ar-DZ" sz="4000" dirty="0" smtClean="0"/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fr-FR" sz="4000" dirty="0"/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SA" sz="4000" dirty="0"/>
              <a:t>يعود الفضل للأمير عبد القادر في وضع حد لهذا التصور </a:t>
            </a:r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ولم شمل الجزائريين تحت لواء دولة واحدة. 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xmlns="" val="2131024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6845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5127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28092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DZ" sz="4500" b="1" dirty="0" smtClean="0">
                <a:solidFill>
                  <a:schemeClr val="accent2">
                    <a:lumMod val="75000"/>
                  </a:schemeClr>
                </a:solidFill>
              </a:rPr>
              <a:t>على </a:t>
            </a:r>
            <a:r>
              <a:rPr lang="ar-DZ" sz="4500" b="1" dirty="0">
                <a:solidFill>
                  <a:schemeClr val="accent2">
                    <a:lumMod val="75000"/>
                  </a:schemeClr>
                </a:solidFill>
              </a:rPr>
              <a:t>المستوى </a:t>
            </a:r>
            <a:r>
              <a:rPr lang="ar-DZ" sz="4500" b="1" dirty="0" smtClean="0">
                <a:solidFill>
                  <a:schemeClr val="accent2">
                    <a:lumMod val="75000"/>
                  </a:schemeClr>
                </a:solidFill>
              </a:rPr>
              <a:t>الوطني</a:t>
            </a:r>
          </a:p>
          <a:p>
            <a:pPr algn="just" rtl="1"/>
            <a:endParaRPr lang="ar-DZ" sz="3500" dirty="0"/>
          </a:p>
          <a:p>
            <a:pPr algn="just" rtl="1"/>
            <a:r>
              <a:rPr lang="ar-DZ" sz="3500" dirty="0" smtClean="0"/>
              <a:t>وضع الأمير </a:t>
            </a:r>
            <a:r>
              <a:rPr lang="ar-DZ" sz="3500" dirty="0"/>
              <a:t>عبد القادر </a:t>
            </a:r>
            <a:r>
              <a:rPr lang="ar-DZ" sz="3500" dirty="0" smtClean="0">
                <a:solidFill>
                  <a:schemeClr val="accent2">
                    <a:lumMod val="75000"/>
                  </a:schemeClr>
                </a:solidFill>
              </a:rPr>
              <a:t>معالم </a:t>
            </a:r>
            <a:r>
              <a:rPr lang="ar-DZ" sz="3500" dirty="0">
                <a:solidFill>
                  <a:schemeClr val="accent2">
                    <a:lumMod val="75000"/>
                  </a:schemeClr>
                </a:solidFill>
              </a:rPr>
              <a:t>الدولة الجزائرية الحديثة</a:t>
            </a:r>
            <a:r>
              <a:rPr lang="ar-DZ" sz="3500" dirty="0"/>
              <a:t> حتى يوصف أحيانا بمثابة </a:t>
            </a:r>
            <a:r>
              <a:rPr lang="ar-DZ" sz="3500" dirty="0" smtClean="0">
                <a:solidFill>
                  <a:schemeClr val="accent2">
                    <a:lumMod val="75000"/>
                  </a:schemeClr>
                </a:solidFill>
              </a:rPr>
              <a:t>مؤسسها</a:t>
            </a:r>
            <a:r>
              <a:rPr lang="ar-DZ" sz="3500" dirty="0" smtClean="0"/>
              <a:t>، </a:t>
            </a:r>
            <a:r>
              <a:rPr lang="ar-DZ" sz="3500" dirty="0"/>
              <a:t>وذلك من خلال: </a:t>
            </a:r>
            <a:endParaRPr lang="ar-DZ" sz="3500" dirty="0" smtClean="0"/>
          </a:p>
          <a:p>
            <a:pPr algn="just" rtl="1"/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DZ" sz="3500" dirty="0"/>
              <a:t>توحيد القبائل </a:t>
            </a:r>
            <a:r>
              <a:rPr lang="ar-DZ" sz="3500" dirty="0" smtClean="0"/>
              <a:t>الجزائرية </a:t>
            </a:r>
            <a:r>
              <a:rPr lang="ar-DZ" sz="3500" dirty="0"/>
              <a:t>تحت لواء دولة واحدة، 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DZ" sz="3500" dirty="0"/>
              <a:t>وضع رايــة، وخاتم، وشعار للدولــة. 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DZ" sz="3500" dirty="0"/>
              <a:t>ضرب العملة </a:t>
            </a:r>
            <a:r>
              <a:rPr lang="ar-DZ" sz="3500" dirty="0" smtClean="0"/>
              <a:t>الجزائريـة: </a:t>
            </a:r>
            <a:r>
              <a:rPr lang="ar-SA" sz="3500" dirty="0" smtClean="0"/>
              <a:t>دار </a:t>
            </a:r>
            <a:r>
              <a:rPr lang="ar-SA" sz="3500" dirty="0"/>
              <a:t>صك العملة في </a:t>
            </a:r>
            <a:r>
              <a:rPr lang="ar-SA" sz="3500" dirty="0" err="1" smtClean="0"/>
              <a:t>تاقدمت</a:t>
            </a:r>
            <a:r>
              <a:rPr lang="ar-SA" sz="3500" dirty="0" smtClean="0"/>
              <a:t>.  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DZ" sz="3500" dirty="0"/>
              <a:t>إنشاء مؤسسـات سياسية وإدارية وقضائية.   </a:t>
            </a:r>
            <a:endParaRPr lang="fr-FR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algn="just" rtl="1"/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211231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"/>
            <a:ext cx="9143999" cy="6858000"/>
          </a:xfrm>
          <a:prstGeom prst="rect">
            <a:avLst/>
          </a:prstGeom>
          <a:noFill/>
        </p:spPr>
      </p:pic>
      <p:pic>
        <p:nvPicPr>
          <p:cNvPr id="119812" name="Picture 4" descr="Résultat de recherche d'images pour &quot;‫دولة الأمير عبد القادر‬‎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453275" cy="2857520"/>
          </a:xfrm>
          <a:prstGeom prst="rect">
            <a:avLst/>
          </a:prstGeom>
          <a:noFill/>
        </p:spPr>
      </p:pic>
      <p:pic>
        <p:nvPicPr>
          <p:cNvPr id="119814" name="Picture 6" descr="Résultat de recherche d'images pour &quot;‫دولة الأمير عبد القادر‬‎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42852"/>
            <a:ext cx="4500594" cy="298676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" y="857232"/>
            <a:ext cx="395656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5"/>
            <a:ext cx="3929090" cy="43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0"/>
            <a:ext cx="4071934" cy="40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403648" y="1115447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800" b="1" dirty="0"/>
              <a:t>المبحث الأول: </a:t>
            </a:r>
            <a:endParaRPr lang="ar-DZ" sz="4800" b="1" dirty="0" smtClean="0"/>
          </a:p>
          <a:p>
            <a:pPr rtl="1"/>
            <a:r>
              <a:rPr lang="ar-SA" sz="4800" b="1" dirty="0" err="1" smtClean="0">
                <a:solidFill>
                  <a:schemeClr val="accent2">
                    <a:lumMod val="75000"/>
                  </a:schemeClr>
                </a:solidFill>
              </a:rPr>
              <a:t>نظ</a:t>
            </a:r>
            <a:r>
              <a:rPr lang="ar-DZ" sz="4800" b="1" dirty="0" smtClean="0">
                <a:solidFill>
                  <a:schemeClr val="accent2">
                    <a:lumMod val="75000"/>
                  </a:schemeClr>
                </a:solidFill>
              </a:rPr>
              <a:t>ـــ</a:t>
            </a: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</a:rPr>
              <a:t>ام </a:t>
            </a:r>
            <a:r>
              <a:rPr lang="ar-SA" sz="4800" b="1" dirty="0">
                <a:solidFill>
                  <a:schemeClr val="accent2">
                    <a:lumMod val="75000"/>
                  </a:schemeClr>
                </a:solidFill>
              </a:rPr>
              <a:t>الحكــم </a:t>
            </a:r>
            <a:endParaRPr lang="fr-FR" sz="48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algn="just" rtl="1"/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260894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467544" y="357166"/>
            <a:ext cx="7992888" cy="548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200" dirty="0"/>
              <a:t>لم يتول الأمير الحكم عن طريق الوراثة أو القوّة، بل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نُصّب بإجماع شعبي </a:t>
            </a:r>
            <a:r>
              <a:rPr lang="ar-SA" sz="3200" dirty="0"/>
              <a:t>استمد منه شرعيته. </a:t>
            </a:r>
            <a:endParaRPr lang="fr-FR" sz="3200" dirty="0"/>
          </a:p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200" dirty="0"/>
              <a:t>اتخذ الأمير من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مدينة معسكر عاصمة </a:t>
            </a:r>
            <a:r>
              <a:rPr lang="ar-SA" sz="3200" dirty="0"/>
              <a:t>للدولة ومقراً </a:t>
            </a:r>
            <a:r>
              <a:rPr lang="ar-SA" sz="3200" dirty="0" err="1"/>
              <a:t>لسلطتھا</a:t>
            </a:r>
            <a:r>
              <a:rPr lang="ar-SA" sz="3200" dirty="0"/>
              <a:t> المركزة.</a:t>
            </a:r>
            <a:endParaRPr lang="fr-FR" sz="3200" dirty="0"/>
          </a:p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200" dirty="0"/>
              <a:t>حرص على ضم العلماء وشيوخ القبائل الدولة؛ فأنشأ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مجلسا للشورى ووزارات. </a:t>
            </a:r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153" y="3929066"/>
            <a:ext cx="235013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987807"/>
            <a:ext cx="5500694" cy="301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013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467544" y="1205746"/>
            <a:ext cx="79928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/>
              <a:t>أولا. </a:t>
            </a:r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الديوان </a:t>
            </a:r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الأميري</a:t>
            </a:r>
            <a:r>
              <a:rPr lang="ar-SA" sz="4500" b="1" dirty="0"/>
              <a:t> </a:t>
            </a:r>
            <a:r>
              <a:rPr lang="fr-FR" sz="4500" b="1" dirty="0"/>
              <a:t>  </a:t>
            </a:r>
            <a:endParaRPr lang="fr-FR" sz="4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230295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404664"/>
            <a:ext cx="7992888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000" dirty="0"/>
              <a:t>مجلس الشورى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مؤلف من 11 </a:t>
            </a: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</a:rPr>
              <a:t>عضو </a:t>
            </a:r>
            <a:r>
              <a:rPr lang="ar-SA" sz="3000" dirty="0"/>
              <a:t>من كبار العلماء والأعيان (أحمد بن التهامي، وعبد القادر بن </a:t>
            </a:r>
            <a:r>
              <a:rPr lang="ar-SA" sz="3000" dirty="0" err="1"/>
              <a:t>ركوش</a:t>
            </a:r>
            <a:r>
              <a:rPr lang="ar-SA" sz="3000" dirty="0"/>
              <a:t>، عبد </a:t>
            </a:r>
            <a:r>
              <a:rPr lang="ar-SA" sz="3000" dirty="0" err="1"/>
              <a:t>االله</a:t>
            </a:r>
            <a:r>
              <a:rPr lang="ar-SA" sz="3000" dirty="0"/>
              <a:t> سقاط المشرفي، محمد بن محمد </a:t>
            </a:r>
            <a:r>
              <a:rPr lang="ar-SA" sz="3000" dirty="0" err="1"/>
              <a:t>المحفوظي</a:t>
            </a:r>
            <a:r>
              <a:rPr lang="ar-SA" sz="3000" dirty="0"/>
              <a:t>،أحمد بن الطاهر، بن الشیخ المشرفي، محمد بن المختار </a:t>
            </a:r>
            <a:r>
              <a:rPr lang="ar-SA" sz="3000" dirty="0" err="1"/>
              <a:t>الورعي</a:t>
            </a:r>
            <a:r>
              <a:rPr lang="ar-SA" sz="3000" dirty="0"/>
              <a:t>، المكي </a:t>
            </a:r>
            <a:r>
              <a:rPr lang="ar-SA" sz="3000" dirty="0" err="1"/>
              <a:t>الخرنوبي</a:t>
            </a:r>
            <a:r>
              <a:rPr lang="ar-SA" sz="3000" dirty="0"/>
              <a:t>، المختار بن المكي، الحاج عبد القادر، بن </a:t>
            </a:r>
            <a:r>
              <a:rPr lang="ar-SA" sz="3000" dirty="0" err="1"/>
              <a:t>ركوش</a:t>
            </a:r>
            <a:r>
              <a:rPr lang="ar-SA" sz="3000" dirty="0"/>
              <a:t> الأكبر، إبراهیم بن القاضي). </a:t>
            </a:r>
            <a:endParaRPr lang="ar-DZ" sz="3000" dirty="0" smtClean="0"/>
          </a:p>
          <a:p>
            <a:pPr algn="just" rtl="1"/>
            <a:endParaRPr lang="fr-FR" sz="30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000" dirty="0" err="1">
                <a:solidFill>
                  <a:schemeClr val="accent2">
                    <a:lumMod val="75000"/>
                  </a:schemeClr>
                </a:solidFill>
              </a:rPr>
              <a:t>یترأس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 المجلس الأمير </a:t>
            </a:r>
            <a:r>
              <a:rPr lang="ar-SA" sz="3000" dirty="0"/>
              <a:t>أو نيابة عنه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قاضي القضاة </a:t>
            </a:r>
            <a:r>
              <a:rPr lang="ar-SA" sz="3000" dirty="0"/>
              <a:t>(</a:t>
            </a:r>
            <a:r>
              <a:rPr lang="ar-SA" sz="3000" dirty="0" err="1"/>
              <a:t>السید</a:t>
            </a:r>
            <a:r>
              <a:rPr lang="ar-SA" sz="3000" dirty="0"/>
              <a:t> أحمد بن الهاشمي </a:t>
            </a:r>
            <a:r>
              <a:rPr lang="ar-SA" sz="3000" dirty="0" err="1"/>
              <a:t>المراحي</a:t>
            </a:r>
            <a:r>
              <a:rPr lang="ar-SA" sz="3000" dirty="0"/>
              <a:t>). </a:t>
            </a:r>
            <a:endParaRPr lang="ar-DZ" sz="3000" dirty="0" smtClean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000" dirty="0"/>
              <a:t>تتخذ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القرارات على أساس الأغلبية</a:t>
            </a:r>
            <a:r>
              <a:rPr lang="ar-SA" sz="3000" dirty="0"/>
              <a:t>. </a:t>
            </a:r>
            <a:endParaRPr lang="fr-FR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2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2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200" dirty="0"/>
          </a:p>
        </p:txBody>
      </p:sp>
    </p:spTree>
    <p:extLst>
      <p:ext uri="{BB962C8B-B14F-4D97-AF65-F5344CB8AC3E}">
        <p14:creationId xmlns:p14="http://schemas.microsoft.com/office/powerpoint/2010/main" xmlns="" val="1681323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404664"/>
            <a:ext cx="799288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صلاحيات المجلس: 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DZ" sz="3600" dirty="0" smtClean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SA" sz="3600" dirty="0" smtClean="0"/>
              <a:t>إصدار </a:t>
            </a:r>
            <a:r>
              <a:rPr lang="ar-SA" sz="3600" dirty="0"/>
              <a:t>الفتوى والآراء الفقهية، </a:t>
            </a:r>
            <a:endParaRPr lang="fr-FR" sz="36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SA" sz="3600" dirty="0"/>
              <a:t>اتخاذ القرارات السيادية، </a:t>
            </a:r>
            <a:endParaRPr lang="fr-FR" sz="36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SA" sz="3600" dirty="0"/>
              <a:t>الفصل في الطعون ضد قرارات القضاة. </a:t>
            </a:r>
            <a:endParaRPr lang="fr-FR" sz="36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SA" sz="3600" dirty="0"/>
              <a:t>المصادقة على المعاهدات. </a:t>
            </a:r>
            <a:endParaRPr lang="fr-FR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2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2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200" dirty="0"/>
          </a:p>
        </p:txBody>
      </p:sp>
    </p:spTree>
    <p:extLst>
      <p:ext uri="{BB962C8B-B14F-4D97-AF65-F5344CB8AC3E}">
        <p14:creationId xmlns:p14="http://schemas.microsoft.com/office/powerpoint/2010/main" xmlns="" val="338517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83568" y="764704"/>
            <a:ext cx="784887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"حطم الأمير عبد القادر، بإزالته للفوارق بين قبائل المخزن وقبائل رعية، علاقات الاستغلال القديمة المقامة على حساب يأمل في توحيد العمل والصف ضد العدو لصالح سلطة مركزية </a:t>
            </a:r>
            <a:r>
              <a:rPr lang="ar-SA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واحدة"</a:t>
            </a:r>
            <a:r>
              <a:rPr lang="ar-DZ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ar-SA" sz="4000" dirty="0" smtClean="0"/>
              <a:t> </a:t>
            </a:r>
            <a:r>
              <a:rPr lang="ar-DZ" sz="4000" dirty="0" smtClean="0"/>
              <a:t>      </a:t>
            </a:r>
            <a:r>
              <a:rPr lang="ar-SA" sz="4000" dirty="0" smtClean="0"/>
              <a:t>(</a:t>
            </a:r>
            <a:r>
              <a:rPr lang="ar-SA" sz="4000" dirty="0"/>
              <a:t>ميثاق </a:t>
            </a:r>
            <a:r>
              <a:rPr lang="ar-SA" sz="4000" dirty="0" smtClean="0"/>
              <a:t>الجز</a:t>
            </a:r>
            <a:r>
              <a:rPr lang="ar-DZ" sz="4000" dirty="0" smtClean="0"/>
              <a:t>ا</a:t>
            </a:r>
            <a:r>
              <a:rPr lang="ar-SA" sz="4000" dirty="0" err="1" smtClean="0"/>
              <a:t>ئر</a:t>
            </a:r>
            <a:r>
              <a:rPr lang="ar-SA" sz="4000" dirty="0"/>
              <a:t>، 12: 1964)</a:t>
            </a:r>
            <a:endParaRPr lang="fr-FR" sz="40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xmlns="" val="1643864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404664"/>
            <a:ext cx="799288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صلاحيات المجلس: 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DZ" sz="3600" dirty="0" smtClean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SA" sz="3600" dirty="0" smtClean="0"/>
              <a:t>إصدار </a:t>
            </a:r>
            <a:r>
              <a:rPr lang="ar-SA" sz="3600" dirty="0"/>
              <a:t>الفتوى والآراء الفقهية، </a:t>
            </a:r>
            <a:endParaRPr lang="fr-FR" sz="36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SA" sz="3600" dirty="0"/>
              <a:t>اتخاذ القرارات السيادية، </a:t>
            </a:r>
            <a:endParaRPr lang="fr-FR" sz="36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SA" sz="3600" dirty="0"/>
              <a:t>الفصل في الطعون ضد قرارات القضاة. </a:t>
            </a:r>
            <a:endParaRPr lang="fr-FR" sz="3600" dirty="0"/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SA" sz="3600" dirty="0"/>
              <a:t>المصادقة على المعاهدات. </a:t>
            </a:r>
            <a:endParaRPr lang="fr-FR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2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2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200" dirty="0"/>
          </a:p>
        </p:txBody>
      </p:sp>
    </p:spTree>
    <p:extLst>
      <p:ext uri="{BB962C8B-B14F-4D97-AF65-F5344CB8AC3E}">
        <p14:creationId xmlns:p14="http://schemas.microsoft.com/office/powerpoint/2010/main" xmlns="" val="3650599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619672" y="1172939"/>
            <a:ext cx="79928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800" b="1" dirty="0"/>
              <a:t>ثانيا. </a:t>
            </a: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</a:rPr>
              <a:t>الحكـــومة</a:t>
            </a:r>
            <a:r>
              <a:rPr lang="ar-SA" sz="4800" b="1" dirty="0" smtClean="0"/>
              <a:t> </a:t>
            </a:r>
            <a:endParaRPr lang="fr-FR" sz="48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2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2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200" dirty="0"/>
          </a:p>
        </p:txBody>
      </p:sp>
    </p:spTree>
    <p:extLst>
      <p:ext uri="{BB962C8B-B14F-4D97-AF65-F5344CB8AC3E}">
        <p14:creationId xmlns:p14="http://schemas.microsoft.com/office/powerpoint/2010/main" xmlns="" val="291707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51520" y="1196752"/>
            <a:ext cx="7992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تتشكل النظارة أو حكومة الدولة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الأمي</a:t>
            </a:r>
            <a:r>
              <a:rPr lang="ar-DZ" sz="4000" b="1" dirty="0" smtClean="0">
                <a:solidFill>
                  <a:schemeClr val="accent2">
                    <a:lumMod val="75000"/>
                  </a:schemeClr>
                </a:solidFill>
              </a:rPr>
              <a:t>ري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ة 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من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ar-DZ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endParaRPr lang="fr-FR" sz="4000" dirty="0"/>
          </a:p>
          <a:p>
            <a:pPr marL="685800" indent="-685800" algn="r" rtl="1">
              <a:buFont typeface="Wingdings" panose="05000000000000000000" pitchFamily="2" charset="2"/>
              <a:buChar char="§"/>
            </a:pPr>
            <a:r>
              <a:rPr lang="ar-SA" sz="4500" dirty="0"/>
              <a:t>سبــــع وزارات</a:t>
            </a:r>
            <a:endParaRPr lang="fr-FR" sz="4500" dirty="0"/>
          </a:p>
          <a:p>
            <a:pPr marL="685800" indent="-685800" algn="r" rtl="1">
              <a:buFont typeface="Wingdings" panose="05000000000000000000" pitchFamily="2" charset="2"/>
              <a:buChar char="§"/>
            </a:pPr>
            <a:r>
              <a:rPr lang="ar-SA" sz="4500" dirty="0"/>
              <a:t>سبع مصالـــــح. </a:t>
            </a:r>
            <a:endParaRPr lang="fr-FR" sz="4500" dirty="0"/>
          </a:p>
          <a:p>
            <a:pPr marL="571500" indent="-5715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2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2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200" dirty="0"/>
          </a:p>
        </p:txBody>
      </p:sp>
    </p:spTree>
    <p:extLst>
      <p:ext uri="{BB962C8B-B14F-4D97-AF65-F5344CB8AC3E}">
        <p14:creationId xmlns:p14="http://schemas.microsoft.com/office/powerpoint/2010/main" xmlns="" val="917722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404664"/>
            <a:ext cx="79928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الوزارات السبـــع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DZ" sz="3500" dirty="0" smtClean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 smtClean="0"/>
              <a:t>وزارة </a:t>
            </a:r>
            <a:r>
              <a:rPr lang="ar-SA" sz="3500" dirty="0"/>
              <a:t>الداخلية (محمد بن العربي) 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وزارة الخارجية: (الحاج ميلود بن عرّاش)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وزارة المالية (أبو عبد الله الجيلاني بن فريحة) 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وزارة </a:t>
            </a:r>
            <a:r>
              <a:rPr lang="ar-SA" sz="3500" dirty="0" err="1"/>
              <a:t>الحربیة</a:t>
            </a:r>
            <a:r>
              <a:rPr lang="ar-SA" sz="3500" dirty="0"/>
              <a:t> (محمد بن </a:t>
            </a:r>
            <a:r>
              <a:rPr lang="ar-SA" sz="3500" dirty="0" err="1"/>
              <a:t>الجیلالي</a:t>
            </a:r>
            <a:r>
              <a:rPr lang="ar-SA" sz="3500" dirty="0"/>
              <a:t>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وزارة </a:t>
            </a:r>
            <a:r>
              <a:rPr lang="ar-SA" sz="3500" dirty="0" err="1"/>
              <a:t>الخزینة</a:t>
            </a:r>
            <a:r>
              <a:rPr lang="ar-SA" sz="3500" dirty="0"/>
              <a:t> الخاصة (أبو </a:t>
            </a:r>
            <a:r>
              <a:rPr lang="ar-SA" sz="3500" dirty="0" err="1"/>
              <a:t>سعید</a:t>
            </a:r>
            <a:r>
              <a:rPr lang="ar-SA" sz="3500" dirty="0"/>
              <a:t> محمد بن </a:t>
            </a:r>
            <a:r>
              <a:rPr lang="ar-SA" sz="3500" dirty="0" err="1"/>
              <a:t>فاخة</a:t>
            </a:r>
            <a:r>
              <a:rPr lang="ar-SA" sz="3500" dirty="0"/>
              <a:t>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وزارة الأعشار والزكاة (الحاج أبي محمد </a:t>
            </a:r>
            <a:r>
              <a:rPr lang="ar-SA" sz="3500" dirty="0" err="1"/>
              <a:t>الجیلاني</a:t>
            </a:r>
            <a:r>
              <a:rPr lang="ar-SA" sz="3500" dirty="0"/>
              <a:t>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وزارة الأوقاف (الحاج الطاهر أبو زيد) </a:t>
            </a:r>
            <a:endParaRPr lang="fr-FR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429205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65573"/>
            <a:ext cx="7992888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المصالح السبــــع 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كتابة </a:t>
            </a:r>
            <a:r>
              <a:rPr lang="ar-SA" sz="3500" dirty="0" err="1"/>
              <a:t>الدیوان</a:t>
            </a:r>
            <a:r>
              <a:rPr lang="ar-SA" sz="3500" dirty="0"/>
              <a:t> </a:t>
            </a:r>
            <a:r>
              <a:rPr lang="ar-SA" sz="3500" dirty="0" err="1"/>
              <a:t>الأمیري</a:t>
            </a:r>
            <a:r>
              <a:rPr lang="ar-SA" sz="3500" dirty="0"/>
              <a:t> (</a:t>
            </a:r>
            <a:r>
              <a:rPr lang="ar-SA" sz="3500" dirty="0" err="1"/>
              <a:t>الأمیر</a:t>
            </a:r>
            <a:r>
              <a:rPr lang="ar-SA" sz="3500" dirty="0"/>
              <a:t> أحمد بن علي بن أبي طالب </a:t>
            </a:r>
            <a:r>
              <a:rPr lang="ar-SA" sz="3500" dirty="0" err="1"/>
              <a:t>والسید</a:t>
            </a:r>
            <a:r>
              <a:rPr lang="ar-SA" sz="3500" dirty="0"/>
              <a:t> مصطفى بن احمد التهامي ثم محمد بن </a:t>
            </a:r>
            <a:r>
              <a:rPr lang="ar-SA" sz="3500" dirty="0" err="1"/>
              <a:t>الخروبي</a:t>
            </a:r>
            <a:r>
              <a:rPr lang="ar-SA" sz="3500" dirty="0"/>
              <a:t>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الملبوس </a:t>
            </a:r>
            <a:r>
              <a:rPr lang="ar-SA" sz="3500" dirty="0" err="1"/>
              <a:t>الأمیري</a:t>
            </a:r>
            <a:r>
              <a:rPr lang="ar-SA" sz="3500" dirty="0"/>
              <a:t> (الحاج البخاري </a:t>
            </a:r>
            <a:r>
              <a:rPr lang="ar-SA" sz="3500" dirty="0" err="1"/>
              <a:t>الرحاوي</a:t>
            </a:r>
            <a:r>
              <a:rPr lang="ar-SA" sz="3500" dirty="0"/>
              <a:t>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الفراشــة (عبد القادر أبي معزة). 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 err="1"/>
              <a:t>السقایــة</a:t>
            </a:r>
            <a:r>
              <a:rPr lang="ar-SA" sz="3500" dirty="0"/>
              <a:t> (</a:t>
            </a:r>
            <a:r>
              <a:rPr lang="ar-SA" sz="3500" dirty="0" err="1"/>
              <a:t>البدرالي</a:t>
            </a:r>
            <a:r>
              <a:rPr lang="ar-SA" sz="3500" dirty="0"/>
              <a:t> بن </a:t>
            </a:r>
            <a:r>
              <a:rPr lang="ar-SA" sz="3500" dirty="0" err="1"/>
              <a:t>شافعیة</a:t>
            </a:r>
            <a:r>
              <a:rPr lang="ar-SA" sz="3500" dirty="0"/>
              <a:t>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حمل </a:t>
            </a:r>
            <a:r>
              <a:rPr lang="ar-SA" sz="3500" dirty="0" err="1"/>
              <a:t>الشمسیة</a:t>
            </a:r>
            <a:r>
              <a:rPr lang="ar-SA" sz="3500" dirty="0"/>
              <a:t> أو </a:t>
            </a:r>
            <a:r>
              <a:rPr lang="ar-SA" sz="3500" dirty="0" err="1"/>
              <a:t>الرایة</a:t>
            </a:r>
            <a:r>
              <a:rPr lang="ar-SA" sz="3500" dirty="0"/>
              <a:t> (عبد </a:t>
            </a:r>
            <a:r>
              <a:rPr lang="ar-SA" sz="3500" dirty="0" err="1"/>
              <a:t>االله</a:t>
            </a:r>
            <a:r>
              <a:rPr lang="ar-SA" sz="3500" dirty="0"/>
              <a:t> بن ابي </a:t>
            </a:r>
            <a:r>
              <a:rPr lang="ar-SA" sz="3500" dirty="0" err="1"/>
              <a:t>یوسف</a:t>
            </a:r>
            <a:r>
              <a:rPr lang="ar-SA" sz="3500" dirty="0"/>
              <a:t>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رئاسة </a:t>
            </a:r>
            <a:r>
              <a:rPr lang="ar-SA" sz="3500" dirty="0" err="1"/>
              <a:t>الموسیقى</a:t>
            </a:r>
            <a:r>
              <a:rPr lang="ar-SA" sz="3500" dirty="0"/>
              <a:t> (أبو </a:t>
            </a:r>
            <a:r>
              <a:rPr lang="ar-SA" sz="3500" dirty="0" err="1"/>
              <a:t>مدین</a:t>
            </a:r>
            <a:r>
              <a:rPr lang="ar-SA" sz="3500" dirty="0"/>
              <a:t> بن أبي دعس)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dirty="0"/>
              <a:t>رئاسة الإسطبل (</a:t>
            </a:r>
            <a:r>
              <a:rPr lang="ar-SA" sz="3500" dirty="0" err="1"/>
              <a:t>محیي</a:t>
            </a:r>
            <a:r>
              <a:rPr lang="ar-SA" sz="3500" dirty="0"/>
              <a:t> </a:t>
            </a:r>
            <a:r>
              <a:rPr lang="ar-SA" sz="3500" dirty="0" err="1"/>
              <a:t>الدین</a:t>
            </a:r>
            <a:r>
              <a:rPr lang="ar-SA" sz="3500" dirty="0"/>
              <a:t> بن عبد </a:t>
            </a:r>
            <a:r>
              <a:rPr lang="ar-SA" sz="3500" dirty="0" err="1"/>
              <a:t>االله</a:t>
            </a:r>
            <a:r>
              <a:rPr lang="ar-SA" sz="3500" dirty="0"/>
              <a:t>)</a:t>
            </a:r>
            <a:r>
              <a:rPr lang="fr-FR" sz="3500" dirty="0"/>
              <a:t> .</a:t>
            </a: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4027884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187624" y="-27384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b="1" dirty="0" smtClean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b="1" dirty="0"/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SA" sz="4500" b="1" dirty="0" smtClean="0"/>
              <a:t>ثالثا</a:t>
            </a:r>
            <a:r>
              <a:rPr lang="ar-SA" sz="4500" b="1" dirty="0"/>
              <a:t>.</a:t>
            </a:r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 المجالس </a:t>
            </a:r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المحلي</a:t>
            </a:r>
            <a:r>
              <a:rPr lang="ar-DZ" sz="4500" b="1" dirty="0" smtClean="0">
                <a:solidFill>
                  <a:schemeClr val="accent2">
                    <a:lumMod val="75000"/>
                  </a:schemeClr>
                </a:solidFill>
              </a:rPr>
              <a:t>ـ</a:t>
            </a:r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ة</a:t>
            </a:r>
            <a:endParaRPr lang="ar-DZ" sz="45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1093186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539552" y="915679"/>
            <a:ext cx="813690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تم إنشاء على منوال المجلس الأميري مجالس شورى فرعية على مستوى المقاطعات برئاسة الخلفاء. </a:t>
            </a:r>
            <a:endParaRPr lang="fr-FR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أعضاؤها منتخبين بعد اقتراحهم من طرف القبائل. </a:t>
            </a:r>
            <a:endParaRPr lang="fr-FR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المجلس المحلي مختص للنظر في قضايا الدواوير والنوازل والأحداث. </a:t>
            </a:r>
            <a:endParaRPr lang="fr-FR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تصبح قرارات المجلس نفاذة بعد موافقة المجلس العالي الأميري. </a:t>
            </a:r>
            <a:endParaRPr lang="fr-FR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2827112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187624" y="-27384"/>
            <a:ext cx="799288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b="1" dirty="0" smtClean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b="1" dirty="0"/>
          </a:p>
          <a:p>
            <a:pPr rtl="1"/>
            <a:r>
              <a:rPr lang="ar-SA" sz="4800" b="1" dirty="0"/>
              <a:t>المبحث الثاني: </a:t>
            </a:r>
            <a:endParaRPr lang="ar-DZ" sz="4800" b="1" dirty="0" smtClean="0"/>
          </a:p>
          <a:p>
            <a:pPr rtl="1"/>
            <a:r>
              <a:rPr lang="ar-DZ" sz="4800" b="1" dirty="0" smtClean="0">
                <a:solidFill>
                  <a:schemeClr val="accent2">
                    <a:lumMod val="75000"/>
                  </a:schemeClr>
                </a:solidFill>
              </a:rPr>
              <a:t>التنظيم </a:t>
            </a:r>
            <a:r>
              <a:rPr lang="ar-SA" sz="4800" b="1" dirty="0" err="1" smtClean="0">
                <a:solidFill>
                  <a:schemeClr val="accent2">
                    <a:lumMod val="75000"/>
                  </a:schemeClr>
                </a:solidFill>
              </a:rPr>
              <a:t>الإدار</a:t>
            </a:r>
            <a:r>
              <a:rPr lang="ar-DZ" sz="4800" b="1" dirty="0" smtClean="0">
                <a:solidFill>
                  <a:schemeClr val="accent2">
                    <a:lumMod val="75000"/>
                  </a:schemeClr>
                </a:solidFill>
              </a:rPr>
              <a:t>ي</a:t>
            </a:r>
            <a:endParaRPr lang="fr-FR" sz="48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1233619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467544" y="188640"/>
            <a:ext cx="8136904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000" dirty="0"/>
              <a:t>أسس الأمير نظاما إداريا جديدا لا عهد للبلاد به، اعتبره البعض تقليدا للنظام الإداري الأوروبي. </a:t>
            </a:r>
            <a:endParaRPr lang="fr-FR" sz="3000" dirty="0"/>
          </a:p>
          <a:p>
            <a:pPr algn="just" rtl="1"/>
            <a:r>
              <a:rPr lang="ar-SA" sz="3000" dirty="0"/>
              <a:t> </a:t>
            </a:r>
            <a:endParaRPr lang="fr-FR" sz="30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000" dirty="0"/>
              <a:t>قسّم الأمير التراب الوطني إلى 8 مقاطعات على رأسها خليفة: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 err="1"/>
              <a:t>مليانـــة</a:t>
            </a:r>
            <a:r>
              <a:rPr lang="ar-SA" sz="3000" dirty="0"/>
              <a:t>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/>
              <a:t>معسكـر،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/>
              <a:t>تلمســان،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/>
              <a:t>الأغواط،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/>
              <a:t>المديــة،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/>
              <a:t>برج بوعريريج،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/>
              <a:t>برج حمزة (البويرة)،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/>
              <a:t>بسكــرة،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dirty="0"/>
              <a:t>سطيف.</a:t>
            </a:r>
            <a:endParaRPr lang="fr-FR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744688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476672"/>
            <a:ext cx="8136904" cy="688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3300" dirty="0"/>
              <a:t>تتميز حدود الدولة </a:t>
            </a:r>
            <a:r>
              <a:rPr lang="ar-SA" sz="3300" dirty="0" err="1"/>
              <a:t>الأمیریة</a:t>
            </a:r>
            <a:r>
              <a:rPr lang="ar-SA" sz="3300" dirty="0"/>
              <a:t> بعدم استقرارها نظرا لتطورات الحرب: </a:t>
            </a:r>
            <a:endParaRPr lang="fr-FR" sz="3300" dirty="0"/>
          </a:p>
          <a:p>
            <a:pPr marL="571500" indent="-5715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300" b="1" dirty="0">
                <a:solidFill>
                  <a:schemeClr val="accent2">
                    <a:lumMod val="75000"/>
                  </a:schemeClr>
                </a:solidFill>
              </a:rPr>
              <a:t>بعد معاهدة </a:t>
            </a:r>
            <a:r>
              <a:rPr lang="ar-SA" sz="3300" b="1" dirty="0" err="1">
                <a:solidFill>
                  <a:schemeClr val="accent2">
                    <a:lumMod val="75000"/>
                  </a:schemeClr>
                </a:solidFill>
              </a:rPr>
              <a:t>دیمیشال</a:t>
            </a:r>
            <a:r>
              <a:rPr lang="ar-SA" sz="3300" dirty="0"/>
              <a:t> في 26 </a:t>
            </a:r>
            <a:r>
              <a:rPr lang="ar-SA" sz="3300" dirty="0" err="1"/>
              <a:t>فیفري</a:t>
            </a:r>
            <a:r>
              <a:rPr lang="ar-SA" sz="3300" dirty="0"/>
              <a:t> 1834م احتوت مجمل </a:t>
            </a:r>
            <a:r>
              <a:rPr lang="ar-SA" sz="3300" dirty="0" err="1"/>
              <a:t>الناحیة</a:t>
            </a:r>
            <a:r>
              <a:rPr lang="ar-SA" sz="3300" dirty="0"/>
              <a:t> </a:t>
            </a:r>
            <a:r>
              <a:rPr lang="ar-SA" sz="3300" dirty="0" err="1"/>
              <a:t>الوهرانیة</a:t>
            </a:r>
            <a:r>
              <a:rPr lang="ar-SA" sz="3300" dirty="0"/>
              <a:t>، وجهات </a:t>
            </a:r>
            <a:r>
              <a:rPr lang="ar-SA" sz="3300" dirty="0" err="1"/>
              <a:t>التیطري</a:t>
            </a:r>
            <a:r>
              <a:rPr lang="ar-SA" sz="3300" dirty="0"/>
              <a:t>، </a:t>
            </a:r>
            <a:r>
              <a:rPr lang="ar-SA" sz="3300" dirty="0" err="1"/>
              <a:t>والمدیة</a:t>
            </a:r>
            <a:r>
              <a:rPr lang="ar-SA" sz="3300" dirty="0"/>
              <a:t>، </a:t>
            </a:r>
            <a:r>
              <a:rPr lang="ar-SA" sz="3300" dirty="0" err="1"/>
              <a:t>وملیانة</a:t>
            </a:r>
            <a:r>
              <a:rPr lang="ar-SA" sz="3300" dirty="0"/>
              <a:t>، وبسكرة، وجبال جرجرة، </a:t>
            </a:r>
            <a:r>
              <a:rPr lang="ar-SA" sz="3300" dirty="0" err="1"/>
              <a:t>والزیبان</a:t>
            </a:r>
            <a:r>
              <a:rPr lang="ar-SA" sz="3300" dirty="0"/>
              <a:t> .</a:t>
            </a:r>
            <a:endParaRPr lang="fr-FR" sz="3300" dirty="0"/>
          </a:p>
          <a:p>
            <a:pPr marL="571500" indent="-5715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300" b="1" dirty="0">
                <a:solidFill>
                  <a:schemeClr val="accent2">
                    <a:lumMod val="75000"/>
                  </a:schemeClr>
                </a:solidFill>
              </a:rPr>
              <a:t>بعد معاهدة </a:t>
            </a:r>
            <a:r>
              <a:rPr lang="ar-SA" sz="3300" b="1" dirty="0" err="1">
                <a:solidFill>
                  <a:schemeClr val="accent2">
                    <a:lumMod val="75000"/>
                  </a:schemeClr>
                </a:solidFill>
              </a:rPr>
              <a:t>التافنة</a:t>
            </a:r>
            <a:r>
              <a:rPr lang="ar-SA" sz="3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300" dirty="0"/>
              <a:t>في 30 ماي 1836م شملت حدود الدولة </a:t>
            </a:r>
            <a:r>
              <a:rPr lang="ar-SA" sz="3300" dirty="0" err="1"/>
              <a:t>الأمیریة</a:t>
            </a:r>
            <a:r>
              <a:rPr lang="ar-SA" sz="3300" dirty="0"/>
              <a:t> أغلب مناطق الغرب والوسط الجزائري باستثناء الجزائر العاصمة والشرق الجزائري (70 بالمائة من الإقليم الجزائري).</a:t>
            </a:r>
            <a:endParaRPr lang="fr-FR" sz="33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3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297676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42910" y="642918"/>
            <a:ext cx="784887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ar-DZ" sz="4500" b="1" dirty="0" smtClean="0"/>
              <a:t>من هو الأمير عبد القادر ؟ </a:t>
            </a:r>
            <a:endParaRPr lang="fr-FR" sz="4500" b="1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68"/>
            <a:ext cx="329101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6992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331640" y="908720"/>
            <a:ext cx="799288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b="1" dirty="0" smtClean="0"/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DZ" sz="4000" b="1" dirty="0" smtClean="0">
                <a:solidFill>
                  <a:schemeClr val="accent2">
                    <a:lumMod val="75000"/>
                  </a:schemeClr>
                </a:solidFill>
              </a:rPr>
              <a:t>الزمالــــة</a:t>
            </a:r>
            <a:r>
              <a:rPr lang="ar-DZ" sz="4000" b="1" dirty="0" smtClean="0"/>
              <a:t> </a:t>
            </a:r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DZ" sz="4000" b="1" dirty="0" smtClean="0"/>
              <a:t>أو العاصمة المتنقلة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2898985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476672"/>
            <a:ext cx="8136904" cy="6991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000" dirty="0"/>
              <a:t>بعد سقوط معسكر سنة 1839 </a:t>
            </a:r>
            <a:r>
              <a:rPr lang="ar-SA" sz="3000" dirty="0" err="1"/>
              <a:t>وتاقدمت</a:t>
            </a:r>
            <a:r>
              <a:rPr lang="ar-SA" sz="3000" dirty="0"/>
              <a:t> سنة 1842 فقد الأمير الشعور بالأمان فقام بتأسيس عاصمة متنقلة: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الزمالة. </a:t>
            </a:r>
            <a:endParaRPr lang="fr-FR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000" dirty="0"/>
              <a:t>تضم الزمالة 5000-7000 نسمة معظمهم من المدنيين يتولى حمايتهم 5200 عسكري من الفرسان والمشاة. </a:t>
            </a:r>
            <a:endParaRPr lang="fr-FR" sz="3000" dirty="0"/>
          </a:p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000" dirty="0"/>
              <a:t>تتشكل المدينة الضاربة من 3860 دوار أو مخيم مجزأ من ثلاثة أقسام: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b="1" dirty="0"/>
              <a:t>الزمالـة:</a:t>
            </a:r>
            <a:r>
              <a:rPr lang="ar-SA" sz="3000" dirty="0"/>
              <a:t> مقام الأمير وآل بيته،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b="1" dirty="0"/>
              <a:t>الدوائــر:</a:t>
            </a:r>
            <a:r>
              <a:rPr lang="ar-SA" sz="3000" dirty="0"/>
              <a:t> يوجد فيها المدنيون، </a:t>
            </a:r>
            <a:endParaRPr lang="fr-FR" sz="3000" dirty="0"/>
          </a:p>
          <a:p>
            <a:pPr marL="1343025" indent="-457200" algn="just" rtl="1">
              <a:buFont typeface="Courier New" panose="02070309020205020404" pitchFamily="49" charset="0"/>
              <a:buChar char="o"/>
            </a:pPr>
            <a:r>
              <a:rPr lang="ar-SA" sz="3000" b="1" dirty="0"/>
              <a:t>المحلــة:</a:t>
            </a:r>
            <a:r>
              <a:rPr lang="ar-SA" sz="3000" dirty="0"/>
              <a:t> معسكر الجند، ومضارب صنع السلاح، ومستودعات الذخائر، والمسجد، والسوق.</a:t>
            </a:r>
            <a:endParaRPr lang="fr-FR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824440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13253"/>
            <a:ext cx="5743596" cy="68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907704" y="1628800"/>
            <a:ext cx="79928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/>
              <a:t>المبحث الثالث: </a:t>
            </a:r>
            <a:endParaRPr lang="ar-DZ" sz="4500" b="1" dirty="0" smtClean="0"/>
          </a:p>
          <a:p>
            <a:pPr rtl="1"/>
            <a:r>
              <a:rPr lang="ar-DZ" sz="4500" b="1" dirty="0" smtClean="0">
                <a:solidFill>
                  <a:schemeClr val="accent2">
                    <a:lumMod val="75000"/>
                  </a:schemeClr>
                </a:solidFill>
              </a:rPr>
              <a:t>نظــام </a:t>
            </a:r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القضــــاء</a:t>
            </a:r>
            <a:r>
              <a:rPr lang="ar-SA" sz="4500" b="1" dirty="0" smtClean="0"/>
              <a:t> </a:t>
            </a:r>
            <a:endParaRPr lang="fr-FR" sz="4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621177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446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13690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قام الأمير بتنظيم </a:t>
            </a:r>
            <a:r>
              <a:rPr lang="ar-DZ" sz="4500" b="1" dirty="0" smtClean="0">
                <a:solidFill>
                  <a:schemeClr val="accent2">
                    <a:lumMod val="75000"/>
                  </a:schemeClr>
                </a:solidFill>
              </a:rPr>
              <a:t>وظيفة</a:t>
            </a:r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ar-DZ" sz="4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rtl="1"/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القض</a:t>
            </a:r>
            <a:r>
              <a:rPr lang="ar-DZ" sz="4500" b="1" dirty="0" smtClean="0">
                <a:solidFill>
                  <a:schemeClr val="accent2">
                    <a:lumMod val="75000"/>
                  </a:schemeClr>
                </a:solidFill>
              </a:rPr>
              <a:t>ـــ</a:t>
            </a:r>
            <a:r>
              <a:rPr lang="ar-SA" sz="4500" b="1" dirty="0" err="1" smtClean="0">
                <a:solidFill>
                  <a:schemeClr val="accent2">
                    <a:lumMod val="75000"/>
                  </a:schemeClr>
                </a:solidFill>
              </a:rPr>
              <a:t>اء</a:t>
            </a:r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 م</a:t>
            </a:r>
            <a:r>
              <a:rPr lang="ar-DZ" sz="4500" b="1" dirty="0" smtClean="0">
                <a:solidFill>
                  <a:schemeClr val="accent2">
                    <a:lumMod val="75000"/>
                  </a:schemeClr>
                </a:solidFill>
              </a:rPr>
              <a:t>ــ</a:t>
            </a:r>
            <a:r>
              <a:rPr lang="ar-SA" sz="4500" b="1" dirty="0" smtClean="0">
                <a:solidFill>
                  <a:schemeClr val="accent2">
                    <a:lumMod val="75000"/>
                  </a:schemeClr>
                </a:solidFill>
              </a:rPr>
              <a:t>ن خ</a:t>
            </a:r>
            <a:r>
              <a:rPr lang="ar-DZ" sz="4500" b="1" dirty="0" smtClean="0">
                <a:solidFill>
                  <a:schemeClr val="accent2">
                    <a:lumMod val="75000"/>
                  </a:schemeClr>
                </a:solidFill>
              </a:rPr>
              <a:t>ـــــ</a:t>
            </a:r>
            <a:r>
              <a:rPr lang="ar-SA" sz="4500" b="1" dirty="0" err="1" smtClean="0">
                <a:solidFill>
                  <a:schemeClr val="accent2">
                    <a:lumMod val="75000"/>
                  </a:schemeClr>
                </a:solidFill>
              </a:rPr>
              <a:t>لال</a:t>
            </a:r>
            <a:r>
              <a:rPr lang="ar-SA" sz="45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ar-DZ" sz="4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rtl="1"/>
            <a:endParaRPr lang="fr-FR" sz="3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300" dirty="0"/>
              <a:t>وضع شروط لتولي القضاء: الأخلاق، الاستقامة، </a:t>
            </a:r>
            <a:r>
              <a:rPr lang="ar-SA" sz="3300" dirty="0" err="1"/>
              <a:t>المعرفته</a:t>
            </a:r>
            <a:r>
              <a:rPr lang="ar-SA" sz="3300" dirty="0"/>
              <a:t> </a:t>
            </a:r>
            <a:r>
              <a:rPr lang="ar-SA" sz="3300" dirty="0" err="1"/>
              <a:t>بالشریعة</a:t>
            </a:r>
            <a:r>
              <a:rPr lang="ar-SA" sz="3300" dirty="0"/>
              <a:t>. </a:t>
            </a:r>
            <a:endParaRPr lang="fr-FR" sz="3300" dirty="0"/>
          </a:p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300" dirty="0"/>
              <a:t>فرض امتحان خاص </a:t>
            </a:r>
            <a:r>
              <a:rPr lang="ar-SA" sz="3300" dirty="0" err="1" smtClean="0"/>
              <a:t>للقضا</a:t>
            </a:r>
            <a:r>
              <a:rPr lang="ar-DZ" sz="3300" dirty="0"/>
              <a:t>ة</a:t>
            </a:r>
            <a:r>
              <a:rPr lang="ar-SA" sz="3300" dirty="0" smtClean="0"/>
              <a:t> </a:t>
            </a:r>
            <a:r>
              <a:rPr lang="ar-SA" sz="3300" dirty="0"/>
              <a:t>أمام مجلس الفقهاء. </a:t>
            </a:r>
            <a:endParaRPr lang="fr-FR" sz="3300" dirty="0"/>
          </a:p>
          <a:p>
            <a:pPr marL="457200" indent="-457200" algn="just" rt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300" dirty="0"/>
              <a:t>جعــل مرتبا </a:t>
            </a:r>
            <a:r>
              <a:rPr lang="ar-SA" sz="3300" dirty="0" err="1"/>
              <a:t>شهریا</a:t>
            </a:r>
            <a:r>
              <a:rPr lang="ar-SA" sz="3300" dirty="0"/>
              <a:t> للقاضي (100 </a:t>
            </a:r>
            <a:r>
              <a:rPr lang="ar-SA" sz="3300" dirty="0" err="1"/>
              <a:t>دورو</a:t>
            </a:r>
            <a:r>
              <a:rPr lang="ar-SA" sz="3300" dirty="0"/>
              <a:t>/ 50 فرنك).  </a:t>
            </a:r>
            <a:endParaRPr lang="fr-FR" sz="33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2217963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446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136904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عرفت الدولة </a:t>
            </a:r>
            <a:r>
              <a:rPr lang="ar-DZ" sz="4000" b="1" dirty="0" smtClean="0">
                <a:solidFill>
                  <a:schemeClr val="accent2">
                    <a:lumMod val="75000"/>
                  </a:schemeClr>
                </a:solidFill>
              </a:rPr>
              <a:t>الأميرية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عدة 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أنواع من القضاة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ar-DZ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rtl="1"/>
            <a:endParaRPr lang="ar-DZ" sz="500" b="1" dirty="0">
              <a:solidFill>
                <a:schemeClr val="accent2">
                  <a:lumMod val="75000"/>
                </a:schemeClr>
              </a:solidFill>
            </a:endParaRPr>
          </a:p>
          <a:p>
            <a:pPr rtl="1"/>
            <a:endParaRPr lang="fr-FR" sz="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000" b="1" dirty="0">
                <a:solidFill>
                  <a:schemeClr val="accent2">
                    <a:lumMod val="75000"/>
                  </a:schemeClr>
                </a:solidFill>
              </a:rPr>
              <a:t>القضاء المدني:</a:t>
            </a:r>
            <a:r>
              <a:rPr lang="ar-SA" sz="3000" dirty="0"/>
              <a:t> الفصل في شؤون الأملاك </a:t>
            </a:r>
            <a:r>
              <a:rPr lang="ar-SA" sz="3000" dirty="0" err="1"/>
              <a:t>العقاریة</a:t>
            </a:r>
            <a:r>
              <a:rPr lang="ar-SA" sz="3000" dirty="0"/>
              <a:t> والأحوال </a:t>
            </a:r>
            <a:r>
              <a:rPr lang="ar-SA" sz="3000" dirty="0" err="1"/>
              <a:t>الشخصیة</a:t>
            </a:r>
            <a:r>
              <a:rPr lang="ar-SA" sz="3000" dirty="0"/>
              <a:t> </a:t>
            </a:r>
            <a:r>
              <a:rPr lang="ar-DZ" sz="3000" dirty="0" smtClean="0"/>
              <a:t> </a:t>
            </a:r>
            <a:r>
              <a:rPr lang="ar-SA" sz="3000" dirty="0" err="1" smtClean="0"/>
              <a:t>والمواریث</a:t>
            </a:r>
            <a:r>
              <a:rPr lang="ar-SA" sz="3000" dirty="0"/>
              <a:t>.</a:t>
            </a:r>
            <a:endParaRPr lang="fr-FR" sz="3000" dirty="0"/>
          </a:p>
          <a:p>
            <a:pPr marL="457200" indent="-457200" algn="just" rt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r-SA" sz="3000" b="1" dirty="0">
                <a:solidFill>
                  <a:schemeClr val="accent2">
                    <a:lumMod val="75000"/>
                  </a:schemeClr>
                </a:solidFill>
              </a:rPr>
              <a:t>القضاء الجنائي:</a:t>
            </a:r>
            <a:r>
              <a:rPr lang="ar-SA" sz="3000" dirty="0"/>
              <a:t> يتولاه القايد أو الأغا أو الخليفة </a:t>
            </a:r>
            <a:r>
              <a:rPr lang="ar-SA" sz="3000" dirty="0" smtClean="0"/>
              <a:t>أو</a:t>
            </a:r>
            <a:r>
              <a:rPr lang="ar-DZ" sz="3000" dirty="0" smtClean="0"/>
              <a:t> </a:t>
            </a:r>
            <a:r>
              <a:rPr lang="ar-SA" sz="3000" dirty="0" smtClean="0"/>
              <a:t>الأمير</a:t>
            </a:r>
            <a:r>
              <a:rPr lang="ar-DZ" sz="3000" dirty="0" smtClean="0"/>
              <a:t>:</a:t>
            </a:r>
          </a:p>
          <a:p>
            <a:pPr marL="1071563" indent="-542925" algn="just" rtl="1">
              <a:buFont typeface="Courier New" panose="02070309020205020404" pitchFamily="49" charset="0"/>
              <a:buChar char="o"/>
            </a:pPr>
            <a:r>
              <a:rPr lang="ar-SA" sz="3000" b="1" dirty="0" smtClean="0"/>
              <a:t>الجرائم </a:t>
            </a:r>
            <a:r>
              <a:rPr lang="ar-SA" sz="3000" b="1" dirty="0" err="1"/>
              <a:t>السیاسیة</a:t>
            </a:r>
            <a:r>
              <a:rPr lang="ar-SA" sz="3000" b="1" dirty="0"/>
              <a:t> </a:t>
            </a:r>
            <a:r>
              <a:rPr lang="ar-SA" sz="3000" dirty="0"/>
              <a:t>(التجسس، التمرد، قطع الطرقات، </a:t>
            </a:r>
            <a:r>
              <a:rPr lang="ar-SA" sz="3000" dirty="0" smtClean="0"/>
              <a:t>إلخ)</a:t>
            </a:r>
            <a:endParaRPr lang="ar-DZ" sz="3000" dirty="0" smtClean="0"/>
          </a:p>
          <a:p>
            <a:pPr marL="1071563" indent="-542925" algn="just" rtl="1">
              <a:buFont typeface="Courier New" panose="02070309020205020404" pitchFamily="49" charset="0"/>
              <a:buChar char="o"/>
            </a:pPr>
            <a:r>
              <a:rPr lang="ar-SA" sz="3000" b="1" dirty="0" smtClean="0"/>
              <a:t>تظلمات </a:t>
            </a:r>
            <a:r>
              <a:rPr lang="ar-SA" sz="3000" b="1" dirty="0"/>
              <a:t>الرعية</a:t>
            </a:r>
            <a:r>
              <a:rPr lang="ar-SA" sz="3000" b="1" dirty="0" smtClean="0"/>
              <a:t>. </a:t>
            </a:r>
            <a:endParaRPr lang="fr-FR" sz="3000" b="1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000" b="1" dirty="0">
                <a:solidFill>
                  <a:schemeClr val="accent2">
                    <a:lumMod val="75000"/>
                  </a:schemeClr>
                </a:solidFill>
              </a:rPr>
              <a:t>القضاء العسكري:</a:t>
            </a:r>
            <a:r>
              <a:rPr lang="ar-SA" sz="3000" dirty="0"/>
              <a:t> مقره في العاصمة وعلى مستوى كل </a:t>
            </a:r>
            <a:r>
              <a:rPr lang="ar-SA" sz="3000" dirty="0" err="1"/>
              <a:t>كتیبة</a:t>
            </a:r>
            <a:r>
              <a:rPr lang="ar-SA" sz="3000" dirty="0"/>
              <a:t>. يتولاه رئيس مخفر الشرطة العسكرية بمساعدة قاضيين.  </a:t>
            </a:r>
            <a:endParaRPr lang="fr-FR" sz="30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000" b="1" dirty="0">
                <a:solidFill>
                  <a:schemeClr val="accent2">
                    <a:lumMod val="75000"/>
                  </a:schemeClr>
                </a:solidFill>
              </a:rPr>
              <a:t>مجلس الشورى:</a:t>
            </a:r>
            <a:r>
              <a:rPr lang="ar-SA" sz="3000" dirty="0"/>
              <a:t> الفصل في الاستئناف ضد لأحكام الابتدائية والقضايا الماسة بأمن المجتمع والدولة. </a:t>
            </a:r>
            <a:endParaRPr lang="fr-FR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3634011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907704" y="1628800"/>
            <a:ext cx="79928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DZ" sz="4500" b="1" dirty="0" smtClean="0"/>
              <a:t>في الختــــام...</a:t>
            </a:r>
            <a:endParaRPr lang="fr-FR" sz="4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780530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446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13690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4000" dirty="0"/>
              <a:t>بالإضافة إلى اهتمامه بالمؤسسات العامة، أولى الأمير عبد القادر عناية خاصة لـ</a:t>
            </a:r>
            <a:r>
              <a:rPr lang="ar-SA" sz="4000" dirty="0" smtClean="0"/>
              <a:t>:</a:t>
            </a:r>
            <a:endParaRPr lang="ar-DZ" sz="4000" dirty="0" smtClean="0"/>
          </a:p>
          <a:p>
            <a:pPr algn="just" rtl="1"/>
            <a:endParaRPr lang="fr-FR" sz="4000" dirty="0"/>
          </a:p>
          <a:p>
            <a:pPr marL="1528763" indent="-571500" algn="just" rtl="1">
              <a:buFont typeface="Wingdings" panose="05000000000000000000" pitchFamily="2" charset="2"/>
              <a:buChar char="§"/>
            </a:pPr>
            <a:r>
              <a:rPr lang="ar-SA" sz="4000" dirty="0"/>
              <a:t>الصناعة، </a:t>
            </a:r>
            <a:endParaRPr lang="fr-FR" sz="4000" dirty="0"/>
          </a:p>
          <a:p>
            <a:pPr marL="1528763" indent="-571500" algn="just" rtl="1">
              <a:buFont typeface="Wingdings" panose="05000000000000000000" pitchFamily="2" charset="2"/>
              <a:buChar char="§"/>
            </a:pPr>
            <a:r>
              <a:rPr lang="ar-SA" sz="4000" dirty="0"/>
              <a:t>الصحـــة، </a:t>
            </a:r>
            <a:endParaRPr lang="fr-FR" sz="4000" dirty="0"/>
          </a:p>
          <a:p>
            <a:pPr marL="1528763" indent="-571500" algn="just" rtl="1">
              <a:buFont typeface="Wingdings" panose="05000000000000000000" pitchFamily="2" charset="2"/>
              <a:buChar char="§"/>
            </a:pPr>
            <a:r>
              <a:rPr lang="ar-SA" sz="4000" dirty="0"/>
              <a:t>التعليــــم. </a:t>
            </a:r>
            <a:endParaRPr lang="fr-FR" sz="4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2346825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446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136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الصناعـــة 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DZ" sz="4000" dirty="0" smtClean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b="1" dirty="0" smtClean="0">
                <a:solidFill>
                  <a:schemeClr val="accent2">
                    <a:lumMod val="75000"/>
                  </a:schemeClr>
                </a:solidFill>
              </a:rPr>
              <a:t>الصناعة </a:t>
            </a:r>
            <a:r>
              <a:rPr lang="ar-SA" sz="3500" b="1" dirty="0" err="1">
                <a:solidFill>
                  <a:schemeClr val="accent2">
                    <a:lumMod val="75000"/>
                  </a:schemeClr>
                </a:solidFill>
              </a:rPr>
              <a:t>الحربیة</a:t>
            </a:r>
            <a:r>
              <a:rPr lang="ar-SA" sz="35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ar-SA" sz="3500" dirty="0"/>
              <a:t> أنشأ مصانع للبنادق </a:t>
            </a:r>
            <a:r>
              <a:rPr lang="ar-SA" sz="3500" dirty="0" err="1"/>
              <a:t>والذخیرة</a:t>
            </a:r>
            <a:r>
              <a:rPr lang="ar-SA" sz="3500" dirty="0"/>
              <a:t> والمدافع في معسكر وتلمسان </a:t>
            </a:r>
            <a:r>
              <a:rPr lang="ar-SA" sz="3500" dirty="0" err="1"/>
              <a:t>وملیانة</a:t>
            </a:r>
            <a:r>
              <a:rPr lang="ar-SA" sz="3500" dirty="0"/>
              <a:t> </a:t>
            </a:r>
            <a:r>
              <a:rPr lang="ar-SA" sz="3500" dirty="0" err="1"/>
              <a:t>والمدیة</a:t>
            </a:r>
            <a:r>
              <a:rPr lang="ar-SA" sz="3500" dirty="0"/>
              <a:t> وسعيدة</a:t>
            </a:r>
            <a:r>
              <a:rPr lang="ar-SA" sz="3500" dirty="0" smtClean="0"/>
              <a:t>.</a:t>
            </a:r>
            <a:endParaRPr lang="ar-DZ" sz="3500" dirty="0" smtClean="0"/>
          </a:p>
          <a:p>
            <a:pPr algn="just" rtl="1"/>
            <a:r>
              <a:rPr lang="ar-SA" sz="3500" dirty="0" smtClean="0"/>
              <a:t> </a:t>
            </a:r>
            <a:endParaRPr lang="fr-FR" sz="3500" dirty="0"/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500" b="1" dirty="0">
                <a:solidFill>
                  <a:schemeClr val="accent2">
                    <a:lumMod val="75000"/>
                  </a:schemeClr>
                </a:solidFill>
              </a:rPr>
              <a:t>الصناعة </a:t>
            </a:r>
            <a:r>
              <a:rPr lang="ar-SA" sz="3500" b="1" dirty="0" err="1">
                <a:solidFill>
                  <a:schemeClr val="accent2">
                    <a:lumMod val="75000"/>
                  </a:schemeClr>
                </a:solidFill>
              </a:rPr>
              <a:t>النسیجیة</a:t>
            </a:r>
            <a:r>
              <a:rPr lang="ar-SA" sz="35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ar-SA" sz="3500" dirty="0"/>
              <a:t> خياطة ملابس </a:t>
            </a:r>
            <a:r>
              <a:rPr lang="ar-SA" sz="3500" dirty="0" err="1"/>
              <a:t>الجیش</a:t>
            </a:r>
            <a:r>
              <a:rPr lang="ar-SA" sz="3500" dirty="0"/>
              <a:t> </a:t>
            </a:r>
            <a:r>
              <a:rPr lang="ar-SA" sz="3500" dirty="0" err="1"/>
              <a:t>والرعیة</a:t>
            </a:r>
            <a:r>
              <a:rPr lang="ar-SA" sz="3500" dirty="0"/>
              <a:t> في تلمسان، ولأحذية في </a:t>
            </a:r>
            <a:r>
              <a:rPr lang="ar-SA" sz="3500" dirty="0" err="1"/>
              <a:t>ملیانة</a:t>
            </a:r>
            <a:r>
              <a:rPr lang="ar-SA" sz="3500" dirty="0"/>
              <a:t>.  </a:t>
            </a:r>
            <a:endParaRPr lang="fr-FR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xmlns="" val="3366110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446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136904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الصحـــــة</a:t>
            </a:r>
            <a:endParaRPr lang="ar-DZ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fr-FR" sz="5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بناء </a:t>
            </a:r>
            <a:r>
              <a:rPr lang="ar-SA" sz="3500" dirty="0" err="1"/>
              <a:t>الصیدلیات</a:t>
            </a:r>
            <a:r>
              <a:rPr lang="ar-SA" sz="3500" dirty="0"/>
              <a:t> والمشافي في مختلف مقاطعات الإمارة. </a:t>
            </a:r>
            <a:endParaRPr lang="fr-FR" sz="35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تزويد المقاطعات بالأطباء وعلماء الأعشاب من فاس والرباط وتونس تحت إشراف </a:t>
            </a:r>
            <a:r>
              <a:rPr lang="ar-SA" sz="3500" dirty="0" err="1"/>
              <a:t>طبیب</a:t>
            </a:r>
            <a:r>
              <a:rPr lang="ar-SA" sz="3500" dirty="0"/>
              <a:t> </a:t>
            </a:r>
            <a:r>
              <a:rPr lang="ar-SA" sz="3500" dirty="0" err="1"/>
              <a:t>الأمیر</a:t>
            </a:r>
            <a:r>
              <a:rPr lang="ar-SA" sz="3500" dirty="0"/>
              <a:t>.</a:t>
            </a:r>
            <a:endParaRPr lang="fr-FR" sz="3500" dirty="0"/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"ما نبالي إذا أرواحنا سلمت بما فقدناه من مال ومن نشب [...] إذا النفوس سلمت من العطب"</a:t>
            </a:r>
            <a:endParaRPr lang="fr-FR" sz="3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"جاء في الكتب المقدسة أن السلطان الذي لا </a:t>
            </a:r>
            <a:r>
              <a:rPr lang="ar-SA" sz="3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یوفر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في مملكته </a:t>
            </a:r>
            <a:r>
              <a:rPr lang="ar-SA" sz="3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تعلیم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فن </a:t>
            </a:r>
            <a:r>
              <a:rPr lang="ar-SA" sz="3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التطبیب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3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یدعى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3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عاصیا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لربه".</a:t>
            </a:r>
            <a:endParaRPr lang="fr-FR" sz="3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83364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83568" y="404664"/>
            <a:ext cx="7848872" cy="847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ولد عبد القادر ابن محي الدين في </a:t>
            </a:r>
            <a:r>
              <a:rPr lang="ar-SA" sz="3500" dirty="0">
                <a:solidFill>
                  <a:schemeClr val="accent2">
                    <a:lumMod val="75000"/>
                  </a:schemeClr>
                </a:solidFill>
              </a:rPr>
              <a:t>قرية </a:t>
            </a:r>
            <a:r>
              <a:rPr lang="ar-SA" sz="3500" dirty="0" err="1">
                <a:solidFill>
                  <a:schemeClr val="accent2">
                    <a:lumMod val="75000"/>
                  </a:schemeClr>
                </a:solidFill>
              </a:rPr>
              <a:t>القيطنة</a:t>
            </a:r>
            <a:r>
              <a:rPr lang="ar-SA" sz="3500" dirty="0">
                <a:solidFill>
                  <a:schemeClr val="accent2">
                    <a:lumMod val="75000"/>
                  </a:schemeClr>
                </a:solidFill>
              </a:rPr>
              <a:t> قرب مدينة معسكر</a:t>
            </a:r>
            <a:r>
              <a:rPr lang="ar-SA" sz="3500" dirty="0"/>
              <a:t> في 6 سبتمبر 1808.</a:t>
            </a:r>
            <a:endParaRPr lang="fr-FR" sz="35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نشأ في </a:t>
            </a:r>
            <a:r>
              <a:rPr lang="ar-SA" sz="3500" dirty="0">
                <a:solidFill>
                  <a:schemeClr val="accent2">
                    <a:lumMod val="75000"/>
                  </a:schemeClr>
                </a:solidFill>
              </a:rPr>
              <a:t>بيت علم </a:t>
            </a:r>
            <a:r>
              <a:rPr lang="ar-SA" sz="3500" dirty="0"/>
              <a:t>حيث كان أبوه محي الدين مقدم الطريقة القادرية </a:t>
            </a:r>
            <a:r>
              <a:rPr lang="ar-SA" sz="3500" dirty="0">
                <a:solidFill>
                  <a:schemeClr val="accent2">
                    <a:lumMod val="75000"/>
                  </a:schemeClr>
                </a:solidFill>
              </a:rPr>
              <a:t>بزاوية وادي الحمام. </a:t>
            </a:r>
            <a:endParaRPr lang="fr-FR" sz="35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بمناسبة أدائه لمناسك الحج رفقة أبيه سنة 1825، زار القاهرة وبغداد ودمشق </a:t>
            </a:r>
            <a:r>
              <a:rPr lang="ar-SA" sz="3500" dirty="0">
                <a:solidFill>
                  <a:schemeClr val="accent2">
                    <a:lumMod val="75000"/>
                  </a:schemeClr>
                </a:solidFill>
              </a:rPr>
              <a:t>مكتشفا الإصلاحات </a:t>
            </a:r>
            <a:r>
              <a:rPr lang="ar-SA" sz="3500" dirty="0" smtClean="0">
                <a:solidFill>
                  <a:schemeClr val="accent2">
                    <a:lumMod val="75000"/>
                  </a:schemeClr>
                </a:solidFill>
              </a:rPr>
              <a:t>المؤسساتية</a:t>
            </a:r>
            <a:r>
              <a:rPr lang="ar-DZ" sz="3500" dirty="0" smtClean="0">
                <a:solidFill>
                  <a:schemeClr val="accent2">
                    <a:lumMod val="75000"/>
                  </a:schemeClr>
                </a:solidFill>
              </a:rPr>
              <a:t> للخلافة العثمانية</a:t>
            </a:r>
            <a:r>
              <a:rPr lang="ar-SA" sz="35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fr-FR" sz="35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500" dirty="0"/>
              <a:t>بعد سقوط الجزائر في </a:t>
            </a:r>
            <a:r>
              <a:rPr lang="ar-SA" sz="3500" dirty="0" err="1"/>
              <a:t>ید</a:t>
            </a:r>
            <a:r>
              <a:rPr lang="ar-SA" sz="3500" dirty="0"/>
              <a:t> المستعمر الفرنسي في 5 </a:t>
            </a:r>
            <a:r>
              <a:rPr lang="ar-SA" sz="3500" dirty="0" err="1"/>
              <a:t>جويلية</a:t>
            </a:r>
            <a:r>
              <a:rPr lang="ar-SA" sz="3500" dirty="0"/>
              <a:t> 1830، </a:t>
            </a:r>
            <a:r>
              <a:rPr lang="ar-DZ" sz="3500" dirty="0" smtClean="0">
                <a:solidFill>
                  <a:schemeClr val="accent2">
                    <a:lumMod val="75000"/>
                  </a:schemeClr>
                </a:solidFill>
              </a:rPr>
              <a:t>قــاد </a:t>
            </a:r>
            <a:r>
              <a:rPr lang="ar-SA" sz="3500" dirty="0" smtClean="0">
                <a:solidFill>
                  <a:schemeClr val="accent2">
                    <a:lumMod val="75000"/>
                  </a:schemeClr>
                </a:solidFill>
              </a:rPr>
              <a:t>الأمير المقاومة </a:t>
            </a:r>
            <a:r>
              <a:rPr lang="ar-SA" sz="3500" dirty="0">
                <a:solidFill>
                  <a:schemeClr val="accent2">
                    <a:lumMod val="75000"/>
                  </a:schemeClr>
                </a:solidFill>
              </a:rPr>
              <a:t>الشعبية. </a:t>
            </a:r>
            <a:endParaRPr lang="fr-FR" sz="35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0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235968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446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136904" cy="810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4000" b="1" dirty="0" err="1" smtClean="0">
                <a:solidFill>
                  <a:schemeClr val="accent2">
                    <a:lumMod val="75000"/>
                  </a:schemeClr>
                </a:solidFill>
              </a:rPr>
              <a:t>التعلیـــــــم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DZ" sz="3500" dirty="0" smtClean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400" dirty="0" smtClean="0"/>
              <a:t>فرض </a:t>
            </a:r>
            <a:r>
              <a:rPr lang="ar-SA" sz="3400" dirty="0"/>
              <a:t>التعليم المجاني: القراءة، الكتابة، الحساب، </a:t>
            </a:r>
            <a:r>
              <a:rPr lang="ar-SA" sz="3400" dirty="0" smtClean="0"/>
              <a:t>الفقه</a:t>
            </a:r>
            <a:r>
              <a:rPr lang="ar-DZ" sz="3400" dirty="0" smtClean="0"/>
              <a:t>،</a:t>
            </a:r>
            <a:endParaRPr lang="fr-FR" sz="34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400" dirty="0"/>
              <a:t>تخصيص رواتب </a:t>
            </a:r>
            <a:r>
              <a:rPr lang="ar-SA" sz="3400" dirty="0" smtClean="0"/>
              <a:t>للمعلمين</a:t>
            </a:r>
            <a:r>
              <a:rPr lang="ar-DZ" sz="3400" dirty="0" smtClean="0"/>
              <a:t>،</a:t>
            </a:r>
            <a:r>
              <a:rPr lang="ar-SA" sz="3400" dirty="0" smtClean="0"/>
              <a:t> </a:t>
            </a:r>
            <a:endParaRPr lang="ar-DZ" sz="3400" dirty="0" smtClean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400" dirty="0" smtClean="0"/>
              <a:t>تمويل </a:t>
            </a:r>
            <a:r>
              <a:rPr lang="ar-SA" sz="3400" dirty="0"/>
              <a:t>المساجد </a:t>
            </a:r>
            <a:r>
              <a:rPr lang="ar-SA" sz="3400" dirty="0" smtClean="0"/>
              <a:t>والزوايا </a:t>
            </a:r>
            <a:r>
              <a:rPr lang="ar-DZ" sz="3400" dirty="0" smtClean="0"/>
              <a:t>وتزويدها </a:t>
            </a:r>
            <a:r>
              <a:rPr lang="ar-SA" sz="3400" dirty="0" smtClean="0"/>
              <a:t>بالمعلمين. </a:t>
            </a:r>
            <a:endParaRPr lang="fr-FR" sz="34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DZ" sz="3400" dirty="0" smtClean="0"/>
              <a:t>تقديم </a:t>
            </a:r>
            <a:r>
              <a:rPr lang="ar-SA" sz="3400" dirty="0" smtClean="0"/>
              <a:t>جوائز </a:t>
            </a:r>
            <a:r>
              <a:rPr lang="ar-SA" sz="3400" dirty="0"/>
              <a:t>للطلبة المتميزين. </a:t>
            </a:r>
            <a:endParaRPr lang="fr-FR" sz="3400" dirty="0"/>
          </a:p>
          <a:p>
            <a:pPr algn="just" rtl="1"/>
            <a:endParaRPr lang="ar-DZ" sz="1500" dirty="0" smtClean="0"/>
          </a:p>
          <a:p>
            <a:pPr algn="just" rtl="1"/>
            <a:r>
              <a:rPr lang="ar-SA" sz="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كان من واجبي كحاكم مسلم أن أدعم علوم </a:t>
            </a:r>
            <a:r>
              <a:rPr lang="ar-SA" sz="3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الدین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وأن 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أبعثها، لذلك فتحت المدارس في المدن </a:t>
            </a:r>
            <a:r>
              <a:rPr lang="ar-SA" sz="3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وبین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القبائل فكان الأطفال في هذه المدارس </a:t>
            </a:r>
            <a:r>
              <a:rPr lang="ar-SA" sz="3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یتعلمون</a:t>
            </a:r>
            <a:r>
              <a:rPr lang="ar-S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بدون مقابل".</a:t>
            </a:r>
            <a:endParaRPr lang="fr-FR" sz="3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5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500" dirty="0"/>
          </a:p>
        </p:txBody>
      </p:sp>
    </p:spTree>
    <p:extLst>
      <p:ext uri="{BB962C8B-B14F-4D97-AF65-F5344CB8AC3E}">
        <p14:creationId xmlns:p14="http://schemas.microsoft.com/office/powerpoint/2010/main" xmlns="" val="3926932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44624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285318"/>
            <a:ext cx="8136904" cy="801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SA" sz="3500" b="1" dirty="0" smtClean="0">
                <a:solidFill>
                  <a:schemeClr val="accent2">
                    <a:lumMod val="75000"/>
                  </a:schemeClr>
                </a:solidFill>
              </a:rPr>
              <a:t>المراجــع</a:t>
            </a:r>
            <a:r>
              <a:rPr lang="ar-SA" sz="35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ar-SA" sz="35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fr-FR" sz="35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2500" dirty="0" err="1"/>
              <a:t>حدراوي</a:t>
            </a:r>
            <a:r>
              <a:rPr lang="ar-SA" sz="2500" dirty="0"/>
              <a:t> كريمة، </a:t>
            </a:r>
            <a:r>
              <a:rPr lang="ar-SA" sz="2500" dirty="0" err="1"/>
              <a:t>بوشنة</a:t>
            </a:r>
            <a:r>
              <a:rPr lang="ar-SA" sz="2500" dirty="0"/>
              <a:t> خولة، </a:t>
            </a:r>
            <a:r>
              <a:rPr lang="ar-SA" sz="2500" i="1" dirty="0"/>
              <a:t>مؤسسات وهياكل دولة الأمير عبد القادر (1832-1847)</a:t>
            </a:r>
            <a:r>
              <a:rPr lang="ar-SA" sz="2500" dirty="0"/>
              <a:t>، مذكرة ماستر في تاريخ المغرب العربي المعاصر، تحت إشراف د/ </a:t>
            </a:r>
            <a:r>
              <a:rPr lang="ar-SA" sz="2500" dirty="0" err="1"/>
              <a:t>جلايلي</a:t>
            </a:r>
            <a:r>
              <a:rPr lang="ar-SA" sz="2500" dirty="0"/>
              <a:t> أحمد، كلية العلوم الإنسانية والاجتماعية والعلوم الإسلامية، جامعة أدرار، 2019.</a:t>
            </a:r>
            <a:endParaRPr lang="fr-FR" sz="2500" dirty="0"/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2500" dirty="0"/>
              <a:t>دوحة عبد القادر، "التأسيس الدستوري لدولة الأمير عبد القادر"،</a:t>
            </a:r>
            <a:r>
              <a:rPr lang="ar-SA" sz="2500" i="1" dirty="0"/>
              <a:t> مجلة المواقف،</a:t>
            </a:r>
            <a:r>
              <a:rPr lang="ar-SA" sz="2500" dirty="0"/>
              <a:t> جامعة معسكر، المجلد 9، العدد 1، 2014، ص 305-322.</a:t>
            </a:r>
            <a:endParaRPr lang="fr-FR" sz="2500" dirty="0"/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2500" dirty="0"/>
              <a:t>عبد الهادي حسن، "الإدارة في دولة الأمير عبد القادر، </a:t>
            </a:r>
            <a:r>
              <a:rPr lang="ar-SA" sz="2500" dirty="0" err="1"/>
              <a:t>الإستراتيجية</a:t>
            </a:r>
            <a:r>
              <a:rPr lang="ar-SA" sz="2500" dirty="0"/>
              <a:t> والإنجازات (1832-1847)"، </a:t>
            </a:r>
            <a:r>
              <a:rPr lang="ar-SA" sz="2500" i="1" dirty="0"/>
              <a:t>مجلة القرطاس،</a:t>
            </a:r>
            <a:r>
              <a:rPr lang="ar-SA" sz="2500" dirty="0"/>
              <a:t> جامعة تلمسان، المجلد 4، العدد 7، </a:t>
            </a:r>
            <a:r>
              <a:rPr lang="ar-SA" sz="2500" dirty="0" err="1"/>
              <a:t>جانفي</a:t>
            </a:r>
            <a:r>
              <a:rPr lang="ar-SA" sz="2500" dirty="0"/>
              <a:t> 2018، </a:t>
            </a:r>
            <a:r>
              <a:rPr lang="ar-DZ" sz="2500" dirty="0"/>
              <a:t>ص 161-174.</a:t>
            </a:r>
            <a:endParaRPr lang="fr-FR" sz="2500" dirty="0"/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2500" dirty="0" err="1"/>
              <a:t>هروال</a:t>
            </a:r>
            <a:r>
              <a:rPr lang="ar-SA" sz="2500" dirty="0"/>
              <a:t> هاجر، </a:t>
            </a:r>
            <a:r>
              <a:rPr lang="ar-SA" sz="2500" i="1" dirty="0" err="1"/>
              <a:t>التنظیم</a:t>
            </a:r>
            <a:r>
              <a:rPr lang="ar-SA" sz="2500" i="1" dirty="0"/>
              <a:t> المؤسساتي لدولة </a:t>
            </a:r>
            <a:r>
              <a:rPr lang="ar-SA" sz="2500" i="1" dirty="0" err="1"/>
              <a:t>الأمیر</a:t>
            </a:r>
            <a:r>
              <a:rPr lang="ar-SA" sz="2500" i="1" dirty="0"/>
              <a:t> عبد القادر (1832-1847)</a:t>
            </a:r>
            <a:r>
              <a:rPr lang="ar-SA" sz="2500" dirty="0"/>
              <a:t>، مذكرة ماستر تاريخ معاصر، تحت إشراف د/ العمار الطيب، جامعة بسكرة، كلية العلوم الإنسانية والاجتماعية، 2015-2016.</a:t>
            </a:r>
            <a:endParaRPr lang="fr-FR" sz="2500" dirty="0"/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endParaRPr lang="fr-FR" sz="2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25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5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2500" dirty="0"/>
          </a:p>
        </p:txBody>
      </p:sp>
    </p:spTree>
    <p:extLst>
      <p:ext uri="{BB962C8B-B14F-4D97-AF65-F5344CB8AC3E}">
        <p14:creationId xmlns:p14="http://schemas.microsoft.com/office/powerpoint/2010/main" xmlns="" val="49084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52218" y="214290"/>
            <a:ext cx="7848872" cy="90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تمت مبايعة الأمير </a:t>
            </a:r>
            <a:r>
              <a:rPr lang="ar-SA" sz="3000" dirty="0"/>
              <a:t>في 27 نوفمبر 1832 (وثانية في 4 فبراير </a:t>
            </a:r>
            <a:r>
              <a:rPr lang="fr-FR" sz="3000" dirty="0"/>
              <a:t>1833</a:t>
            </a:r>
            <a:r>
              <a:rPr lang="ar-SA" sz="3000" dirty="0"/>
              <a:t>) محددة بذلك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نشأة الدولة الأميرية. </a:t>
            </a:r>
            <a:endParaRPr lang="fr-FR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000" dirty="0"/>
              <a:t>اضطرت فرنسا في 1834 إلى عقد اتفاقية هدنة "دي ميشيل" تعترف فيها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بسيادة دولة الأمير عبد القادر.</a:t>
            </a:r>
            <a:endParaRPr lang="fr-FR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000" dirty="0"/>
              <a:t>نقضت فرنسا الهدنة الثانية </a:t>
            </a:r>
            <a:r>
              <a:rPr lang="ar-SA" sz="3000" dirty="0" smtClean="0"/>
              <a:t>(</a:t>
            </a:r>
            <a:r>
              <a:rPr lang="ar-SA" sz="3000" dirty="0" err="1" smtClean="0"/>
              <a:t>تافن</a:t>
            </a:r>
            <a:r>
              <a:rPr lang="ar-DZ" sz="3000" dirty="0" smtClean="0"/>
              <a:t>ــ</a:t>
            </a:r>
            <a:r>
              <a:rPr lang="ar-SA" sz="3000" dirty="0" smtClean="0"/>
              <a:t>ة، </a:t>
            </a:r>
            <a:r>
              <a:rPr lang="ar-SA" sz="3000" dirty="0"/>
              <a:t>1837</a:t>
            </a:r>
            <a:r>
              <a:rPr lang="ar-SA" sz="3000" dirty="0" smtClean="0"/>
              <a:t>)</a:t>
            </a:r>
            <a:r>
              <a:rPr lang="ar-DZ" sz="3000" dirty="0" smtClean="0"/>
              <a:t>،</a:t>
            </a:r>
            <a:r>
              <a:rPr lang="ar-SA" sz="3000" dirty="0" smtClean="0"/>
              <a:t> </a:t>
            </a:r>
            <a:r>
              <a:rPr lang="ar-SA" sz="3000" dirty="0"/>
              <a:t>وانتهجت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سياسة الأرض المحروقة </a:t>
            </a:r>
            <a:r>
              <a:rPr lang="ar-SA" sz="3000" dirty="0"/>
              <a:t>بقيادة الجنرال "بيجو". </a:t>
            </a:r>
            <a:endParaRPr lang="fr-FR" sz="3000" dirty="0"/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000" dirty="0"/>
              <a:t>أمام وحشية المستعمر، اضطر الأمير بعد 15 سنة من المقاومة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لوضع السلاح في 23 ديسمبر 1847.</a:t>
            </a:r>
            <a:endParaRPr lang="fr-FR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000" dirty="0"/>
              <a:t>بعد 5 سنوات من </a:t>
            </a:r>
            <a:r>
              <a:rPr lang="ar-SA" sz="3000" dirty="0" smtClean="0"/>
              <a:t>الأسر</a:t>
            </a:r>
            <a:r>
              <a:rPr lang="ar-DZ" sz="3000" dirty="0" smtClean="0"/>
              <a:t> </a:t>
            </a:r>
            <a:r>
              <a:rPr lang="ar-SA" sz="3000" dirty="0" smtClean="0"/>
              <a:t>بفرنسا</a:t>
            </a:r>
            <a:r>
              <a:rPr lang="ar-SA" sz="3000" dirty="0"/>
              <a:t>، استقر أخيرا في 1856 بدمشق </a:t>
            </a:r>
            <a:r>
              <a:rPr lang="ar-SA" sz="3000" dirty="0">
                <a:solidFill>
                  <a:schemeClr val="accent2">
                    <a:lumMod val="75000"/>
                  </a:schemeClr>
                </a:solidFill>
              </a:rPr>
              <a:t>متفرغا للعلم والعبادة </a:t>
            </a:r>
            <a:r>
              <a:rPr lang="ar-SA" sz="3000" dirty="0"/>
              <a:t>حتى وفاته في 26 مايو 1883</a:t>
            </a:r>
            <a:r>
              <a:rPr lang="fr-FR" sz="3000" dirty="0"/>
              <a:t>.</a:t>
            </a:r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3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3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3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3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xmlns="" val="78573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307091"/>
            <a:ext cx="813690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DZ" sz="4000" b="1" dirty="0" smtClean="0">
                <a:solidFill>
                  <a:schemeClr val="accent2">
                    <a:lumMod val="75000"/>
                  </a:schemeClr>
                </a:solidFill>
              </a:rPr>
              <a:t>الأمير عبد القادر: </a:t>
            </a:r>
          </a:p>
          <a:p>
            <a:pPr rtl="1"/>
            <a:r>
              <a:rPr lang="ar-DZ" sz="4000" b="1" dirty="0" smtClean="0">
                <a:solidFill>
                  <a:schemeClr val="accent2">
                    <a:lumMod val="75000"/>
                  </a:schemeClr>
                </a:solidFill>
              </a:rPr>
              <a:t>شخصيــة عالميــة</a:t>
            </a:r>
          </a:p>
          <a:p>
            <a:pPr algn="just" rtl="1"/>
            <a:endParaRPr lang="ar-DZ" sz="500" dirty="0"/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DZ" sz="3400" dirty="0" smtClean="0"/>
              <a:t>تشهد على عالمية </a:t>
            </a:r>
            <a:r>
              <a:rPr lang="ar-SA" sz="3400" dirty="0" smtClean="0"/>
              <a:t>الأمير </a:t>
            </a:r>
            <a:r>
              <a:rPr lang="ar-SA" sz="3400" dirty="0"/>
              <a:t>عبد القادر </a:t>
            </a:r>
            <a:r>
              <a:rPr lang="ar-SA" sz="3400" dirty="0" smtClean="0"/>
              <a:t>اليوم: </a:t>
            </a:r>
            <a:endParaRPr lang="fr-FR" sz="34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400" b="1" dirty="0">
                <a:solidFill>
                  <a:schemeClr val="accent2">
                    <a:lumMod val="75000"/>
                  </a:schemeClr>
                </a:solidFill>
              </a:rPr>
              <a:t>الأحياء الحاملة لاسمه في مختلف أنحاء العالم:</a:t>
            </a:r>
            <a:r>
              <a:rPr lang="ar-SA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400" dirty="0"/>
              <a:t>شارع الأمير بباريس ومكسيكو، مدينة القادر في أمريكا. </a:t>
            </a:r>
            <a:endParaRPr lang="fr-FR" sz="34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400" b="1" dirty="0" smtClean="0">
                <a:solidFill>
                  <a:schemeClr val="accent2">
                    <a:lumMod val="75000"/>
                  </a:schemeClr>
                </a:solidFill>
              </a:rPr>
              <a:t>الدر</a:t>
            </a:r>
            <a:r>
              <a:rPr lang="ar-DZ" sz="3400" b="1" dirty="0" smtClean="0">
                <a:solidFill>
                  <a:schemeClr val="accent2">
                    <a:lumMod val="75000"/>
                  </a:schemeClr>
                </a:solidFill>
              </a:rPr>
              <a:t>ا</a:t>
            </a:r>
            <a:r>
              <a:rPr lang="ar-SA" sz="3400" b="1" dirty="0" smtClean="0">
                <a:solidFill>
                  <a:schemeClr val="accent2">
                    <a:lumMod val="75000"/>
                  </a:schemeClr>
                </a:solidFill>
              </a:rPr>
              <a:t>سات </a:t>
            </a:r>
            <a:r>
              <a:rPr lang="ar-SA" sz="3400" b="1" dirty="0">
                <a:solidFill>
                  <a:schemeClr val="accent2">
                    <a:lumMod val="75000"/>
                  </a:schemeClr>
                </a:solidFill>
              </a:rPr>
              <a:t>العديدة المخصصة له في بلاد الغرب:</a:t>
            </a:r>
            <a:r>
              <a:rPr lang="ar-SA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400" dirty="0" err="1"/>
              <a:t>لاتالارد</a:t>
            </a:r>
            <a:r>
              <a:rPr lang="ar-SA" sz="3400" dirty="0"/>
              <a:t> لويس (1984)، برينو </a:t>
            </a:r>
            <a:r>
              <a:rPr lang="ar-SA" sz="3400" dirty="0" err="1"/>
              <a:t>إيتيان</a:t>
            </a:r>
            <a:r>
              <a:rPr lang="ar-SA" sz="3400" dirty="0"/>
              <a:t> (1994)، إلخ.   </a:t>
            </a:r>
            <a:endParaRPr lang="fr-FR" sz="34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3400" b="1" dirty="0" smtClean="0">
                <a:solidFill>
                  <a:schemeClr val="accent2">
                    <a:lumMod val="75000"/>
                  </a:schemeClr>
                </a:solidFill>
              </a:rPr>
              <a:t>الت</a:t>
            </a:r>
            <a:r>
              <a:rPr lang="ar-DZ" sz="3400" b="1" dirty="0" smtClean="0">
                <a:solidFill>
                  <a:schemeClr val="accent2">
                    <a:lumMod val="75000"/>
                  </a:schemeClr>
                </a:solidFill>
              </a:rPr>
              <a:t>شريفات</a:t>
            </a:r>
            <a:r>
              <a:rPr lang="ar-SA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DZ" sz="3400" b="1" dirty="0" smtClean="0">
                <a:solidFill>
                  <a:schemeClr val="accent2">
                    <a:lumMod val="75000"/>
                  </a:schemeClr>
                </a:solidFill>
              </a:rPr>
              <a:t>والملتقيات المخصصة</a:t>
            </a:r>
            <a:r>
              <a:rPr lang="ar-SA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400" b="1" dirty="0">
                <a:solidFill>
                  <a:schemeClr val="accent2">
                    <a:lumMod val="75000"/>
                  </a:schemeClr>
                </a:solidFill>
              </a:rPr>
              <a:t>له:</a:t>
            </a:r>
            <a:r>
              <a:rPr lang="ar-SA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400" dirty="0"/>
              <a:t>جائرة </a:t>
            </a:r>
            <a:r>
              <a:rPr lang="ar-SA" sz="3400" dirty="0" err="1"/>
              <a:t>أوسايمي</a:t>
            </a:r>
            <a:r>
              <a:rPr lang="ar-SA" sz="3400" dirty="0"/>
              <a:t> للتسامح الديني بمنظمة الأمم المتحدة (2010). </a:t>
            </a:r>
            <a:endParaRPr lang="fr-FR" sz="34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ar-DZ" sz="3600" dirty="0"/>
          </a:p>
          <a:p>
            <a:pPr marL="571500" indent="-5715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154079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0274157" cy="6858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42844" y="6072206"/>
            <a:ext cx="857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latin typeface="Centaur" pitchFamily="18" charset="0"/>
              </a:rPr>
              <a:t>Place Emir Abdelkader à Paris</a:t>
            </a:r>
          </a:p>
        </p:txBody>
      </p:sp>
      <p:sp>
        <p:nvSpPr>
          <p:cNvPr id="65542" name="AutoShape 6" descr="https://upload.wikimedia.org/wikipedia/commons/4/4b/Place_de_l%27%C3%89mir-Abd-el-Ka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213"/>
            <a:ext cx="7572428" cy="567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545" name="AutoShape 9" descr="Résultat de recherche d'images pour &quot;place emir abdelkader mexic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7" name="AutoShape 11" descr="Résultat de recherche d'images pour &quot;place emir abdelkader mexic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0274157" cy="6858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-1785982" y="4500570"/>
            <a:ext cx="857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Centaur" pitchFamily="18" charset="0"/>
              </a:rPr>
              <a:t>Place Emir Abdelkader à Lyon</a:t>
            </a:r>
          </a:p>
        </p:txBody>
      </p:sp>
      <p:pic>
        <p:nvPicPr>
          <p:cNvPr id="64516" name="Picture 4" descr="Résultat de recherche d'images pour &quot;place emir abdelkader lyo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14290"/>
            <a:ext cx="527922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757" y="2983116"/>
            <a:ext cx="5205597" cy="337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1558</Words>
  <Application>Microsoft Office PowerPoint</Application>
  <PresentationFormat>Affichage à l'écran (4:3)</PresentationFormat>
  <Paragraphs>276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profil</dc:creator>
  <cp:lastModifiedBy>profil</cp:lastModifiedBy>
  <cp:revision>184</cp:revision>
  <dcterms:created xsi:type="dcterms:W3CDTF">2018-02-26T19:49:40Z</dcterms:created>
  <dcterms:modified xsi:type="dcterms:W3CDTF">2024-03-26T03:24:31Z</dcterms:modified>
</cp:coreProperties>
</file>